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4"/>
  </p:notesMasterIdLst>
  <p:handoutMasterIdLst>
    <p:handoutMasterId r:id="rId125"/>
  </p:handoutMasterIdLst>
  <p:sldIdLst>
    <p:sldId id="907" r:id="rId2"/>
    <p:sldId id="924" r:id="rId3"/>
    <p:sldId id="925" r:id="rId4"/>
    <p:sldId id="926" r:id="rId5"/>
    <p:sldId id="927" r:id="rId6"/>
    <p:sldId id="928" r:id="rId7"/>
    <p:sldId id="929" r:id="rId8"/>
    <p:sldId id="930" r:id="rId9"/>
    <p:sldId id="931" r:id="rId10"/>
    <p:sldId id="932" r:id="rId11"/>
    <p:sldId id="933" r:id="rId12"/>
    <p:sldId id="908" r:id="rId13"/>
    <p:sldId id="909" r:id="rId14"/>
    <p:sldId id="910" r:id="rId15"/>
    <p:sldId id="912" r:id="rId16"/>
    <p:sldId id="913" r:id="rId17"/>
    <p:sldId id="914" r:id="rId18"/>
    <p:sldId id="915" r:id="rId19"/>
    <p:sldId id="916" r:id="rId20"/>
    <p:sldId id="917" r:id="rId21"/>
    <p:sldId id="937" r:id="rId22"/>
    <p:sldId id="938" r:id="rId23"/>
    <p:sldId id="934" r:id="rId24"/>
    <p:sldId id="935" r:id="rId25"/>
    <p:sldId id="936" r:id="rId26"/>
    <p:sldId id="939" r:id="rId27"/>
    <p:sldId id="940" r:id="rId28"/>
    <p:sldId id="941" r:id="rId29"/>
    <p:sldId id="942" r:id="rId30"/>
    <p:sldId id="943" r:id="rId31"/>
    <p:sldId id="1008" r:id="rId32"/>
    <p:sldId id="1009" r:id="rId33"/>
    <p:sldId id="1010" r:id="rId34"/>
    <p:sldId id="1011" r:id="rId35"/>
    <p:sldId id="1012" r:id="rId36"/>
    <p:sldId id="1013" r:id="rId37"/>
    <p:sldId id="1014" r:id="rId38"/>
    <p:sldId id="1015" r:id="rId39"/>
    <p:sldId id="953" r:id="rId40"/>
    <p:sldId id="954" r:id="rId41"/>
    <p:sldId id="955" r:id="rId42"/>
    <p:sldId id="956" r:id="rId43"/>
    <p:sldId id="957" r:id="rId44"/>
    <p:sldId id="958" r:id="rId45"/>
    <p:sldId id="959" r:id="rId46"/>
    <p:sldId id="960" r:id="rId47"/>
    <p:sldId id="961" r:id="rId48"/>
    <p:sldId id="962" r:id="rId49"/>
    <p:sldId id="963" r:id="rId50"/>
    <p:sldId id="964" r:id="rId51"/>
    <p:sldId id="965" r:id="rId52"/>
    <p:sldId id="966" r:id="rId53"/>
    <p:sldId id="967" r:id="rId54"/>
    <p:sldId id="968" r:id="rId55"/>
    <p:sldId id="969" r:id="rId56"/>
    <p:sldId id="970" r:id="rId57"/>
    <p:sldId id="1023" r:id="rId58"/>
    <p:sldId id="971" r:id="rId59"/>
    <p:sldId id="972" r:id="rId60"/>
    <p:sldId id="973" r:id="rId61"/>
    <p:sldId id="974" r:id="rId62"/>
    <p:sldId id="975" r:id="rId63"/>
    <p:sldId id="976" r:id="rId64"/>
    <p:sldId id="983" r:id="rId65"/>
    <p:sldId id="984" r:id="rId66"/>
    <p:sldId id="985" r:id="rId67"/>
    <p:sldId id="986" r:id="rId68"/>
    <p:sldId id="987" r:id="rId69"/>
    <p:sldId id="988" r:id="rId70"/>
    <p:sldId id="989" r:id="rId71"/>
    <p:sldId id="990" r:id="rId72"/>
    <p:sldId id="991" r:id="rId73"/>
    <p:sldId id="992" r:id="rId74"/>
    <p:sldId id="993" r:id="rId75"/>
    <p:sldId id="994" r:id="rId76"/>
    <p:sldId id="995" r:id="rId77"/>
    <p:sldId id="996" r:id="rId78"/>
    <p:sldId id="997" r:id="rId79"/>
    <p:sldId id="998" r:id="rId80"/>
    <p:sldId id="999" r:id="rId81"/>
    <p:sldId id="1000" r:id="rId82"/>
    <p:sldId id="1001" r:id="rId83"/>
    <p:sldId id="1002" r:id="rId84"/>
    <p:sldId id="1003" r:id="rId85"/>
    <p:sldId id="1004" r:id="rId86"/>
    <p:sldId id="1005" r:id="rId87"/>
    <p:sldId id="1006" r:id="rId88"/>
    <p:sldId id="1007" r:id="rId89"/>
    <p:sldId id="1017" r:id="rId90"/>
    <p:sldId id="1021" r:id="rId91"/>
    <p:sldId id="1024" r:id="rId92"/>
    <p:sldId id="1016" r:id="rId93"/>
    <p:sldId id="838" r:id="rId94"/>
    <p:sldId id="1020" r:id="rId95"/>
    <p:sldId id="1019" r:id="rId96"/>
    <p:sldId id="1018" r:id="rId97"/>
    <p:sldId id="598" r:id="rId98"/>
    <p:sldId id="527" r:id="rId99"/>
    <p:sldId id="528" r:id="rId100"/>
    <p:sldId id="503" r:id="rId101"/>
    <p:sldId id="900" r:id="rId102"/>
    <p:sldId id="504" r:id="rId103"/>
    <p:sldId id="852" r:id="rId104"/>
    <p:sldId id="853" r:id="rId105"/>
    <p:sldId id="851" r:id="rId106"/>
    <p:sldId id="840" r:id="rId107"/>
    <p:sldId id="505" r:id="rId108"/>
    <p:sldId id="855" r:id="rId109"/>
    <p:sldId id="856" r:id="rId110"/>
    <p:sldId id="862" r:id="rId111"/>
    <p:sldId id="888" r:id="rId112"/>
    <p:sldId id="1025" r:id="rId113"/>
    <p:sldId id="508" r:id="rId114"/>
    <p:sldId id="437" r:id="rId115"/>
    <p:sldId id="438" r:id="rId116"/>
    <p:sldId id="439" r:id="rId117"/>
    <p:sldId id="442" r:id="rId118"/>
    <p:sldId id="455" r:id="rId119"/>
    <p:sldId id="1027" r:id="rId120"/>
    <p:sldId id="1026" r:id="rId121"/>
    <p:sldId id="446" r:id="rId122"/>
    <p:sldId id="509" r:id="rId123"/>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236" autoAdjust="0"/>
  </p:normalViewPr>
  <p:slideViewPr>
    <p:cSldViewPr>
      <p:cViewPr>
        <p:scale>
          <a:sx n="103" d="100"/>
          <a:sy n="103" d="100"/>
        </p:scale>
        <p:origin x="-696" y="464"/>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14/11/2011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xfrm>
            <a:off x="1339720" y="509735"/>
            <a:ext cx="7245611" cy="2548668"/>
          </a:xfrm>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fld id="{4EE8EC06-5F23-FC40-8857-C8544E27EF6C}" type="slidenum">
              <a:rPr lang="en-GB" sz="1200" i="0">
                <a:solidFill>
                  <a:schemeClr val="tx1"/>
                </a:solidFill>
                <a:latin typeface="Arial" charset="0"/>
              </a:rPr>
              <a:pPr eaLnBrk="1" hangingPunct="1"/>
              <a:t>47</a:t>
            </a:fld>
            <a:endParaRPr lang="en-GB" sz="1200" i="0">
              <a:solidFill>
                <a:schemeClr val="tx1"/>
              </a:solidFill>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(2) a telephone rings and the observer</a:t>
            </a:r>
            <a:r>
              <a:rPr lang="en-US" baseline="0" dirty="0" smtClean="0"/>
              <a:t> is distracted ... meanwhile the cars silently swap places (they’re electric cars, </a:t>
            </a:r>
            <a:r>
              <a:rPr lang="en-US" baseline="0" dirty="0" err="1" smtClean="0"/>
              <a:t>natch</a:t>
            </a:r>
            <a:r>
              <a:rPr lang="en-US" baseline="0" dirty="0" smtClean="0"/>
              <a: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12</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Here’s the</a:t>
            </a:r>
            <a:r>
              <a:rPr lang="en-US" baseline="0" dirty="0" smtClean="0"/>
              <a:t> whole sequence again, smaller.</a:t>
            </a:r>
          </a:p>
          <a:p>
            <a:r>
              <a:rPr lang="en-US" baseline="0" dirty="0" smtClean="0"/>
              <a:t>If we were doing a standard false belief test, we could compare where people look in this sequence with where they look in another sequence in which the observer doesn’t turn away in the second scene.</a:t>
            </a:r>
          </a:p>
          <a:p>
            <a:r>
              <a:rPr lang="en-US" baseline="0" dirty="0" smtClean="0"/>
              <a:t>If subjects can track false beliefs,  we would expect them to be more likely to look towards SUBEJECTS-LEFT location in the depicted narrative than in the control version where the subject is not distracted by the telephone and so does not look away.</a:t>
            </a:r>
          </a:p>
          <a:p>
            <a:r>
              <a:rPr lang="en-US" baseline="0" dirty="0" smtClean="0"/>
              <a:t>So this is almost a standard false belief task.</a:t>
            </a:r>
          </a:p>
          <a:p>
            <a:r>
              <a:rPr lang="en-US" baseline="0" dirty="0" smtClean="0"/>
              <a:t>And like all standard false belief tasks, it requires tracking false beliefs about location only; it doesn’t require tracking false beliefs about registration.</a:t>
            </a:r>
          </a:p>
          <a:p>
            <a:r>
              <a:rPr lang="en-US" baseline="0" dirty="0" smtClean="0"/>
              <a:t>Now consider a tiny variation ...</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72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the middle</a:t>
            </a:r>
            <a:r>
              <a:rPr lang="en-US" baseline="0" dirty="0" smtClean="0"/>
              <a:t> vertical sequence is just like the right vertical sequence except that one of the barriers has been removed.</a:t>
            </a:r>
          </a:p>
          <a:p>
            <a:r>
              <a:rPr lang="en-US" baseline="0" dirty="0" smtClean="0"/>
              <a:t>Now there are two ways of thinking about this.</a:t>
            </a:r>
          </a:p>
          <a:p>
            <a:r>
              <a:rPr lang="en-US" baseline="0" dirty="0" smtClean="0"/>
              <a:t>On one way of thinking about it, there is no reason to think that the observer has a false belief because in the final scene (of the middle sequence) he’s looking right at a car which is not his own.</a:t>
            </a:r>
          </a:p>
          <a:p>
            <a:r>
              <a:rPr lang="en-US" baseline="0" dirty="0" smtClean="0"/>
              <a:t>But if you think about this more carefully, that isn’t quite right because the car he’s looking at, although not his own, is visually indistinguishable from his own.  So he might well believe, falsely, that his car on SUBJECTS-LEFT is actually his car.</a:t>
            </a:r>
          </a:p>
          <a:p>
            <a:r>
              <a:rPr lang="en-US" baseline="0" dirty="0" smtClean="0"/>
              <a:t>So where subjects are capable of tracking false beliefs involving identity &amp; where they realize that the cars are visually indistinguishable, they should be able to predict an incorrect reach.</a:t>
            </a:r>
          </a:p>
          <a:p>
            <a:r>
              <a:rPr lang="en-US" baseline="0" dirty="0" smtClean="0"/>
              <a:t>But if subjects are not tracking about false beliefs about identity, then they will think that the observer will be able to retrieve his car from its actual location.</a:t>
            </a:r>
          </a:p>
        </p:txBody>
      </p:sp>
      <p:sp>
        <p:nvSpPr>
          <p:cNvPr id="4" name="Slide Number Placeholder 3"/>
          <p:cNvSpPr>
            <a:spLocks noGrp="1"/>
          </p:cNvSpPr>
          <p:nvPr>
            <p:ph type="sldNum" idx="10"/>
          </p:nvPr>
        </p:nvSpPr>
        <p:spPr/>
        <p:txBody>
          <a:bodyPr/>
          <a:lstStyle/>
          <a:p>
            <a:fld id="{24688D03-F045-B643-BD3A-F95C8B91471A}" type="slidenum">
              <a:rPr lang="en-GB" smtClean="0"/>
              <a:pPr/>
              <a:t>73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13</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81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now consider a third variation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82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The new sequence is the one on your [the audience’s] left.  </a:t>
            </a:r>
          </a:p>
          <a:p>
            <a:r>
              <a:rPr lang="en-US" baseline="0" dirty="0" smtClean="0"/>
              <a:t>Here the two cars are visibly distinguishable.</a:t>
            </a:r>
          </a:p>
          <a:p>
            <a:r>
              <a:rPr lang="en-US" baseline="0" dirty="0" smtClean="0"/>
              <a:t>To us it probably seems obvious that, in the left vertical sequence, the observer will reach behind the barrier.  Whereas this is not nearly so obvious in the middle vertical sequence.  But now consider someone incapable of reasoning about false beliefs involving identity.  From her point of view, the two sequences are not different.  To her what matters is just that numerically distinct objects appear on the left.  So (assuming she doesn’t lose track of the objects) she has no more reason to think that the observer will reach behind the barrier in the middle sequence than she does in the left sequence.</a:t>
            </a:r>
          </a:p>
        </p:txBody>
      </p:sp>
      <p:sp>
        <p:nvSpPr>
          <p:cNvPr id="4" name="Slide Number Placeholder 3"/>
          <p:cNvSpPr>
            <a:spLocks noGrp="1"/>
          </p:cNvSpPr>
          <p:nvPr>
            <p:ph type="sldNum" idx="10"/>
          </p:nvPr>
        </p:nvSpPr>
        <p:spPr/>
        <p:txBody>
          <a:bodyPr/>
          <a:lstStyle/>
          <a:p>
            <a:fld id="{24688D03-F045-B643-BD3A-F95C8B91471A}" type="slidenum">
              <a:rPr lang="en-GB" smtClean="0"/>
              <a:pPr/>
              <a:t>83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84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85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77ECDA-2D0D-734A-8B56-13C02C843E7A}" type="slidenum">
              <a:rPr lang="en-GB" smtClean="0"/>
              <a:pPr>
                <a:defRPr/>
              </a:pPr>
              <a:t>88</a:t>
            </a:fld>
            <a:endParaRPr lang="en-GB"/>
          </a:p>
        </p:txBody>
      </p:sp>
    </p:spTree>
    <p:extLst>
      <p:ext uri="{BB962C8B-B14F-4D97-AF65-F5344CB8AC3E}">
        <p14:creationId xmlns:p14="http://schemas.microsoft.com/office/powerpoint/2010/main" val="1238958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2313" y="509588"/>
            <a:ext cx="3400425"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77ECDA-2D0D-734A-8B56-13C02C843E7A}" type="slidenum">
              <a:rPr lang="en-GB" smtClean="0"/>
              <a:pPr>
                <a:defRPr/>
              </a:pPr>
              <a:t>90</a:t>
            </a:fld>
            <a:endParaRPr lang="en-GB"/>
          </a:p>
        </p:txBody>
      </p:sp>
    </p:spTree>
    <p:extLst>
      <p:ext uri="{BB962C8B-B14F-4D97-AF65-F5344CB8AC3E}">
        <p14:creationId xmlns:p14="http://schemas.microsoft.com/office/powerpoint/2010/main" val="1238958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2313" y="509588"/>
            <a:ext cx="3400425"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77ECDA-2D0D-734A-8B56-13C02C843E7A}" type="slidenum">
              <a:rPr lang="en-GB" smtClean="0"/>
              <a:pPr>
                <a:defRPr/>
              </a:pPr>
              <a:t>91</a:t>
            </a:fld>
            <a:endParaRPr lang="en-GB"/>
          </a:p>
        </p:txBody>
      </p:sp>
    </p:spTree>
    <p:extLst>
      <p:ext uri="{BB962C8B-B14F-4D97-AF65-F5344CB8AC3E}">
        <p14:creationId xmlns:p14="http://schemas.microsoft.com/office/powerpoint/2010/main" val="1238958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2313" y="509588"/>
            <a:ext cx="3400425" cy="2549525"/>
          </a:xfrm>
        </p:spPr>
      </p:sp>
      <p:sp>
        <p:nvSpPr>
          <p:cNvPr id="3" name="Notes Placeholder 2"/>
          <p:cNvSpPr>
            <a:spLocks noGrp="1"/>
          </p:cNvSpPr>
          <p:nvPr>
            <p:ph type="body" idx="1"/>
          </p:nvPr>
        </p:nvSpPr>
        <p:spPr/>
        <p:txBody>
          <a:bodyPr/>
          <a:lstStyle/>
          <a:p>
            <a:r>
              <a:rPr lang="en-US" dirty="0" smtClean="0"/>
              <a:t>how does that work?</a:t>
            </a:r>
            <a:endParaRPr lang="en-US" dirty="0"/>
          </a:p>
        </p:txBody>
      </p:sp>
      <p:sp>
        <p:nvSpPr>
          <p:cNvPr id="4" name="Slide Number Placeholder 3"/>
          <p:cNvSpPr>
            <a:spLocks noGrp="1"/>
          </p:cNvSpPr>
          <p:nvPr>
            <p:ph type="sldNum" sz="quarter" idx="10"/>
          </p:nvPr>
        </p:nvSpPr>
        <p:spPr/>
        <p:txBody>
          <a:bodyPr/>
          <a:lstStyle/>
          <a:p>
            <a:pPr>
              <a:defRPr/>
            </a:pPr>
            <a:fld id="{8377ECDA-2D0D-734A-8B56-13C02C843E7A}" type="slidenum">
              <a:rPr lang="en-GB" smtClean="0"/>
              <a:pPr>
                <a:defRPr/>
              </a:pPr>
              <a:t>112</a:t>
            </a:fld>
            <a:endParaRPr lang="en-GB"/>
          </a:p>
        </p:txBody>
      </p:sp>
    </p:spTree>
    <p:extLst>
      <p:ext uri="{BB962C8B-B14F-4D97-AF65-F5344CB8AC3E}">
        <p14:creationId xmlns:p14="http://schemas.microsoft.com/office/powerpoint/2010/main" val="12389583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113</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2313" y="509588"/>
            <a:ext cx="3400425"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77ECDA-2D0D-734A-8B56-13C02C843E7A}" type="slidenum">
              <a:rPr lang="en-GB" smtClean="0"/>
              <a:pPr>
                <a:defRPr/>
              </a:pPr>
              <a:t>120</a:t>
            </a:fld>
            <a:endParaRPr lang="en-GB"/>
          </a:p>
        </p:txBody>
      </p:sp>
    </p:spTree>
    <p:extLst>
      <p:ext uri="{BB962C8B-B14F-4D97-AF65-F5344CB8AC3E}">
        <p14:creationId xmlns:p14="http://schemas.microsoft.com/office/powerpoint/2010/main" val="1238958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121</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122</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35.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3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5" Type="http://schemas.openxmlformats.org/officeDocument/2006/relationships/image" Target="../media/image8.png"/><Relationship Id="rId6" Type="http://schemas.microsoft.com/office/2007/relationships/hdphoto" Target="../media/hdphoto2.wdp"/><Relationship Id="rId7" Type="http://schemas.openxmlformats.org/officeDocument/2006/relationships/image" Target="../media/image9.png"/><Relationship Id="rId8"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5" Type="http://schemas.openxmlformats.org/officeDocument/2006/relationships/image" Target="../media/image8.png"/><Relationship Id="rId6" Type="http://schemas.microsoft.com/office/2007/relationships/hdphoto" Target="../media/hdphoto2.wdp"/><Relationship Id="rId7" Type="http://schemas.openxmlformats.org/officeDocument/2006/relationships/image" Target="../media/image9.png"/><Relationship Id="rId8"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wmf"/></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wmf"/><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wmf"/></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wmf"/><Relationship Id="rId5" Type="http://schemas.openxmlformats.org/officeDocument/2006/relationships/image" Target="../media/image13.wmf"/><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wmf"/><Relationship Id="rId5" Type="http://schemas.openxmlformats.org/officeDocument/2006/relationships/image" Target="../media/image13.wmf"/><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wmf"/><Relationship Id="rId5" Type="http://schemas.openxmlformats.org/officeDocument/2006/relationships/image" Target="../media/image13.wmf"/><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8.png"/><Relationship Id="rId7" Type="http://schemas.microsoft.com/office/2007/relationships/hdphoto" Target="../media/hdphoto4.wdp"/><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8.png"/><Relationship Id="rId8" Type="http://schemas.microsoft.com/office/2007/relationships/hdphoto" Target="../media/hdphoto4.wdp"/><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8.png"/><Relationship Id="rId8" Type="http://schemas.microsoft.com/office/2007/relationships/hdphoto" Target="../media/hdphoto4.wdp"/><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18.png"/><Relationship Id="rId8" Type="http://schemas.microsoft.com/office/2007/relationships/hdphoto" Target="../media/hdphoto4.wdp"/><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3.jpeg"/></Relationships>
</file>

<file path=ppt/slides/_rels/slide89.xml.rels><?xml version="1.0" encoding="UTF-8" standalone="yes"?>
<Relationships xmlns="http://schemas.openxmlformats.org/package/2006/relationships"><Relationship Id="rId11" Type="http://schemas.openxmlformats.org/officeDocument/2006/relationships/image" Target="../media/image28.png"/><Relationship Id="rId12" Type="http://schemas.microsoft.com/office/2007/relationships/hdphoto" Target="../media/hdphoto9.wdp"/><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4.png"/><Relationship Id="rId4" Type="http://schemas.microsoft.com/office/2007/relationships/hdphoto" Target="../media/hdphoto5.wdp"/><Relationship Id="rId5" Type="http://schemas.openxmlformats.org/officeDocument/2006/relationships/image" Target="../media/image25.png"/><Relationship Id="rId6" Type="http://schemas.microsoft.com/office/2007/relationships/hdphoto" Target="../media/hdphoto6.wdp"/><Relationship Id="rId7" Type="http://schemas.openxmlformats.org/officeDocument/2006/relationships/image" Target="../media/image26.png"/><Relationship Id="rId8" Type="http://schemas.microsoft.com/office/2007/relationships/hdphoto" Target="../media/hdphoto7.wdp"/><Relationship Id="rId9" Type="http://schemas.openxmlformats.org/officeDocument/2006/relationships/image" Target="../media/image27.png"/><Relationship Id="rId10"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9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9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mal theory of mind and joint action stir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Box 5"/>
          <p:cNvSpPr txBox="1">
            <a:spLocks noChangeArrowheads="1"/>
          </p:cNvSpPr>
          <p:nvPr/>
        </p:nvSpPr>
        <p:spPr bwMode="auto">
          <a:xfrm>
            <a:off x="-756592" y="2007559"/>
            <a:ext cx="3208227" cy="3941721"/>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5000" i="0" dirty="0" smtClean="0">
                <a:solidFill>
                  <a:srgbClr val="FFFFFF"/>
                </a:solidFill>
                <a:effectLst>
                  <a:glow rad="101600">
                    <a:schemeClr val="tx1">
                      <a:alpha val="75000"/>
                    </a:schemeClr>
                  </a:glow>
                </a:effectLst>
                <a:latin typeface="Sabon LT Std"/>
                <a:ea typeface="Arial" charset="0"/>
                <a:cs typeface="Sabon LT Std"/>
              </a:rPr>
              <a:t>&amp;</a:t>
            </a:r>
            <a:endParaRPr lang="en-GB" sz="25000" i="0" dirty="0">
              <a:solidFill>
                <a:srgbClr val="FFFFFF"/>
              </a:solidFill>
              <a:effectLst>
                <a:glow rad="101600">
                  <a:schemeClr val="tx1">
                    <a:alpha val="75000"/>
                  </a:schemeClr>
                </a:glow>
              </a:effectLst>
              <a:latin typeface="Sabon LT Std"/>
              <a:ea typeface="Arial" charset="0"/>
              <a:cs typeface="Sabon LT Std"/>
            </a:endParaRPr>
          </a:p>
        </p:txBody>
      </p:sp>
      <p:sp>
        <p:nvSpPr>
          <p:cNvPr id="3" name="Text Box 5"/>
          <p:cNvSpPr txBox="1">
            <a:spLocks noChangeArrowheads="1"/>
          </p:cNvSpPr>
          <p:nvPr/>
        </p:nvSpPr>
        <p:spPr bwMode="auto">
          <a:xfrm>
            <a:off x="1115616" y="3096320"/>
            <a:ext cx="25798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Minimal</a:t>
            </a:r>
            <a:endParaRPr lang="en-GB" sz="5000" b="1" i="0" dirty="0">
              <a:solidFill>
                <a:srgbClr val="FFFFFF"/>
              </a:solidFill>
              <a:ea typeface="Arial" charset="0"/>
              <a:cs typeface="Arial" charset="0"/>
            </a:endParaRPr>
          </a:p>
        </p:txBody>
      </p:sp>
      <p:sp>
        <p:nvSpPr>
          <p:cNvPr id="4" name="Text Box 5"/>
          <p:cNvSpPr txBox="1">
            <a:spLocks noChangeArrowheads="1"/>
          </p:cNvSpPr>
          <p:nvPr/>
        </p:nvSpPr>
        <p:spPr bwMode="auto">
          <a:xfrm>
            <a:off x="666843" y="3528368"/>
            <a:ext cx="4641962"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Theory of Mind</a:t>
            </a:r>
            <a:endParaRPr lang="en-GB" sz="5000" b="1" i="0" dirty="0">
              <a:solidFill>
                <a:srgbClr val="FFFFFF"/>
              </a:solidFill>
              <a:ea typeface="Arial" charset="0"/>
              <a:cs typeface="Arial" charset="0"/>
            </a:endParaRPr>
          </a:p>
        </p:txBody>
      </p:sp>
      <p:sp>
        <p:nvSpPr>
          <p:cNvPr id="6" name="Text Box 5"/>
          <p:cNvSpPr txBox="1">
            <a:spLocks noChangeArrowheads="1"/>
          </p:cNvSpPr>
          <p:nvPr/>
        </p:nvSpPr>
        <p:spPr bwMode="auto">
          <a:xfrm>
            <a:off x="1043608" y="4221088"/>
            <a:ext cx="368465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t>
            </a:r>
            <a:r>
              <a:rPr lang="en-GB" sz="5000" b="1" i="0" dirty="0" smtClean="0">
                <a:solidFill>
                  <a:srgbClr val="FFFFFF"/>
                </a:solidFill>
                <a:effectLst>
                  <a:glow rad="101600">
                    <a:schemeClr val="tx1">
                      <a:alpha val="75000"/>
                    </a:schemeClr>
                  </a:glow>
                </a:effectLst>
                <a:ea typeface="Arial" charset="0"/>
                <a:cs typeface="Arial" charset="0"/>
              </a:rPr>
              <a:t>Action</a:t>
            </a:r>
            <a:endParaRPr lang="en-GB" sz="5000" b="1" i="0" dirty="0">
              <a:solidFill>
                <a:srgbClr val="FFFFFF"/>
              </a:solidFill>
              <a:effectLst>
                <a:glow rad="101600">
                  <a:schemeClr val="tx1">
                    <a:alpha val="75000"/>
                  </a:schemeClr>
                </a:glow>
              </a:effectLst>
              <a:ea typeface="Arial" charset="0"/>
              <a:cs typeface="Arial" charset="0"/>
            </a:endParaRPr>
          </a:p>
        </p:txBody>
      </p:sp>
      <p:sp>
        <p:nvSpPr>
          <p:cNvPr id="7" name="Text Box 4"/>
          <p:cNvSpPr txBox="1">
            <a:spLocks noChangeArrowheads="1"/>
          </p:cNvSpPr>
          <p:nvPr/>
        </p:nvSpPr>
        <p:spPr bwMode="auto">
          <a:xfrm>
            <a:off x="251520" y="5076472"/>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39113738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8" name="Text Box 2"/>
          <p:cNvSpPr txBox="1">
            <a:spLocks noChangeArrowheads="1"/>
          </p:cNvSpPr>
          <p:nvPr/>
        </p:nvSpPr>
        <p:spPr bwMode="auto">
          <a:xfrm>
            <a:off x="2051720" y="2276872"/>
            <a:ext cx="669674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assumption</a:t>
            </a:r>
            <a:endParaRPr lang="en-US" sz="9900" i="0" dirty="0">
              <a:solidFill>
                <a:schemeClr val="tx1"/>
              </a:solidFill>
              <a:effectLst>
                <a:glow rad="127000">
                  <a:schemeClr val="accent3"/>
                </a:glow>
              </a:effectLst>
              <a:cs typeface="Arial" charset="0"/>
            </a:endParaRP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7100226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5" name="Rectangle 4"/>
          <p:cNvSpPr/>
          <p:nvPr/>
        </p:nvSpPr>
        <p:spPr>
          <a:xfrm>
            <a:off x="359532" y="285409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451028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718193"/>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8" name="Oval 7"/>
          <p:cNvSpPr/>
          <p:nvPr/>
        </p:nvSpPr>
        <p:spPr bwMode="auto">
          <a:xfrm>
            <a:off x="395537" y="2566063"/>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4222247"/>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3358151"/>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1" name="Straight Arrow Connector 10"/>
          <p:cNvCxnSpPr/>
          <p:nvPr/>
        </p:nvCxnSpPr>
        <p:spPr bwMode="auto">
          <a:xfrm>
            <a:off x="1907704" y="3430159"/>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2" name="Straight Arrow Connector 11"/>
          <p:cNvCxnSpPr/>
          <p:nvPr/>
        </p:nvCxnSpPr>
        <p:spPr bwMode="auto">
          <a:xfrm flipV="1">
            <a:off x="1907704" y="4438271"/>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3" name="Left Brace 12"/>
          <p:cNvSpPr/>
          <p:nvPr/>
        </p:nvSpPr>
        <p:spPr bwMode="auto">
          <a:xfrm rot="16200000">
            <a:off x="1871700" y="4330260"/>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31540" y="6310481"/>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65621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1975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573964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2130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8"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675256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6300192" y="3068960"/>
            <a:ext cx="144016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317296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847702"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7307376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Tree>
    <p:extLst>
      <p:ext uri="{BB962C8B-B14F-4D97-AF65-F5344CB8AC3E}">
        <p14:creationId xmlns:p14="http://schemas.microsoft.com/office/powerpoint/2010/main" val="4024394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8118931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effectLst>
                  <a:glow rad="101600">
                    <a:schemeClr val="tx1">
                      <a:alpha val="75000"/>
                    </a:schemeClr>
                  </a:glow>
                </a:effectLst>
              </a:rPr>
              <a:t>Goal-directed joint action: an event with two or more agents which, taken as a whole, is directed to a goal.</a:t>
            </a:r>
            <a:endParaRPr lang="en-US" i="0" dirty="0">
              <a:solidFill>
                <a:schemeClr val="tx1">
                  <a:lumMod val="50000"/>
                  <a:lumOff val="50000"/>
                </a:schemeClr>
              </a:solidFill>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solidFill>
                  <a:schemeClr val="tx1">
                    <a:lumMod val="50000"/>
                    <a:lumOff val="50000"/>
                  </a:schemeClr>
                </a:solidFill>
              </a:rPr>
              <a:t>G is a distributive goal</a:t>
            </a:r>
            <a:r>
              <a:rPr lang="en-US" i="0" dirty="0" smtClean="0">
                <a:solidFill>
                  <a:schemeClr val="tx1">
                    <a:lumMod val="50000"/>
                    <a:lumOff val="50000"/>
                  </a:schemeClr>
                </a:solidFill>
              </a:rPr>
              <a:t>: it is an outcome to which each agent’s actions are individually directed and it is possible that: all actions succeed relative to this outcome.</a:t>
            </a:r>
            <a:endParaRPr lang="en-US" i="0" u="sng" dirty="0" smtClean="0">
              <a:solidFill>
                <a:schemeClr val="tx1">
                  <a:lumMod val="50000"/>
                  <a:lumOff val="50000"/>
                </a:schemeClr>
              </a:solidFill>
            </a:endParaRPr>
          </a:p>
        </p:txBody>
      </p:sp>
      <p:cxnSp>
        <p:nvCxnSpPr>
          <p:cNvPr id="23" name="Straight Connector 22"/>
          <p:cNvCxnSpPr/>
          <p:nvPr/>
        </p:nvCxnSpPr>
        <p:spPr bwMode="auto">
          <a:xfrm>
            <a:off x="683568" y="2420888"/>
            <a:ext cx="84604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21" name="Text Box 2"/>
          <p:cNvSpPr txBox="1">
            <a:spLocks noChangeArrowheads="1"/>
          </p:cNvSpPr>
          <p:nvPr/>
        </p:nvSpPr>
        <p:spPr bwMode="auto">
          <a:xfrm>
            <a:off x="899592" y="1018904"/>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err="1" smtClean="0">
                <a:effectLst>
                  <a:glow rad="127000">
                    <a:schemeClr val="tx1"/>
                  </a:glow>
                </a:effectLst>
              </a:rPr>
              <a:t>etc</a:t>
            </a:r>
            <a:r>
              <a:rPr lang="en-US" sz="9900" i="0" dirty="0" smtClean="0">
                <a:effectLst>
                  <a:glow rad="127000">
                    <a:schemeClr val="tx1"/>
                  </a:glow>
                </a:effectLst>
              </a:rPr>
              <a:t> ...</a:t>
            </a:r>
          </a:p>
        </p:txBody>
      </p:sp>
    </p:spTree>
    <p:extLst>
      <p:ext uri="{BB962C8B-B14F-4D97-AF65-F5344CB8AC3E}">
        <p14:creationId xmlns:p14="http://schemas.microsoft.com/office/powerpoint/2010/main" val="37796158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Explain the emergence, in evolution or development, of full-blown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51520" y="281910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539552" y="407707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a:t>
            </a:r>
            <a:r>
              <a:rPr lang="en-GB" i="0" dirty="0" smtClean="0">
                <a:effectLst>
                  <a:glow rad="101600">
                    <a:schemeClr val="tx1">
                      <a:alpha val="75000"/>
                    </a:schemeClr>
                  </a:glow>
                </a:effectLst>
              </a:rPr>
              <a:t>of mind cognition </a:t>
            </a:r>
            <a:r>
              <a:rPr lang="en-GB" i="0" dirty="0" smtClean="0">
                <a:effectLst>
                  <a:glow rad="101600">
                    <a:schemeClr val="tx1">
                      <a:alpha val="75000"/>
                    </a:schemeClr>
                  </a:glow>
                </a:effectLst>
              </a:rPr>
              <a:t>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3146947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28670" y="4797152"/>
            <a:ext cx="309634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41695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p:txBody>
      </p:sp>
      <p:sp>
        <p:nvSpPr>
          <p:cNvPr id="5"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6"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Tree>
    <p:extLst>
      <p:ext uri="{BB962C8B-B14F-4D97-AF65-F5344CB8AC3E}">
        <p14:creationId xmlns:p14="http://schemas.microsoft.com/office/powerpoint/2010/main" val="5069801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Explain the emergence, in evolution or development, of full-blown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51520" y="281910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539552" y="407707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a:t>
            </a:r>
            <a:r>
              <a:rPr lang="en-GB" i="0" dirty="0" smtClean="0">
                <a:effectLst>
                  <a:glow rad="101600">
                    <a:schemeClr val="tx1">
                      <a:alpha val="75000"/>
                    </a:schemeClr>
                  </a:glow>
                </a:effectLst>
              </a:rPr>
              <a:t>of mind cognition </a:t>
            </a:r>
            <a:r>
              <a:rPr lang="en-GB" i="0" dirty="0" smtClean="0">
                <a:effectLst>
                  <a:glow rad="101600">
                    <a:schemeClr val="tx1">
                      <a:alpha val="75000"/>
                    </a:schemeClr>
                  </a:glow>
                </a:effectLst>
              </a:rPr>
              <a:t>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4073162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a:t>
            </a:r>
            <a:r>
              <a:rPr lang="en-GB" i="0" dirty="0" err="1" smtClean="0">
                <a:effectLst>
                  <a:glow rad="101600">
                    <a:schemeClr val="tx1">
                      <a:alpha val="75000"/>
                    </a:schemeClr>
                  </a:glow>
                </a:effectLst>
              </a:rPr>
              <a:t>mis</a:t>
            </a:r>
            <a:r>
              <a:rPr lang="en-GB" i="0" dirty="0" smtClean="0">
                <a:effectLst>
                  <a:glow rad="101600">
                    <a:schemeClr val="tx1">
                      <a:alpha val="75000"/>
                    </a:schemeClr>
                  </a:glow>
                </a:effectLst>
              </a:rPr>
              <a:t>)understanding </a:t>
            </a:r>
            <a:r>
              <a:rPr lang="en-GB" i="0" dirty="0" smtClean="0">
                <a:effectLst>
                  <a:glow rad="101600">
                    <a:schemeClr val="tx1">
                      <a:alpha val="75000"/>
                    </a:schemeClr>
                  </a:glow>
                </a:effectLst>
              </a:rPr>
              <a:t>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sophisticated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effectLst>
                  <a:glow rad="101600">
                    <a:schemeClr val="tx1">
                      <a:alpha val="75000"/>
                    </a:schemeClr>
                  </a:glow>
                </a:effectLst>
              </a:rPr>
              <a:t>Theory of mind </a:t>
            </a:r>
            <a:r>
              <a:rPr lang="en-GB">
                <a:effectLst>
                  <a:glow rad="101600">
                    <a:schemeClr val="tx1">
                      <a:alpha val="75000"/>
                    </a:schemeClr>
                  </a:glow>
                </a:effectLst>
              </a:rPr>
              <a:t>abilities </a:t>
            </a:r>
            <a:r>
              <a:rPr lang="en-GB" i="0">
                <a:effectLst>
                  <a:glow rad="101600">
                    <a:schemeClr val="tx1">
                      <a:alpha val="75000"/>
                    </a:schemeClr>
                  </a:glow>
                </a:effectLst>
              </a:rPr>
              <a:t>are widespread</a:t>
            </a:r>
            <a:endParaRPr lang="en-GB">
              <a:effectLst>
                <a:glow rad="101600">
                  <a:schemeClr val="tx1">
                    <a:alpha val="75000"/>
                  </a:schemeClr>
                </a:glow>
              </a:effectLst>
            </a:endParaRP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18-month-olds</a:t>
            </a:r>
            <a:r>
              <a:rPr lang="en-GB" i="0">
                <a:effectLst>
                  <a:glow rad="101600">
                    <a:schemeClr val="tx1">
                      <a:alpha val="75000"/>
                    </a:schemeClr>
                  </a:glow>
                </a:effectLst>
              </a:rPr>
              <a:t> point to inform, and predict actions based on false beliefs</a:t>
            </a: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Scrub-jays </a:t>
            </a:r>
            <a:r>
              <a:rPr lang="en-GB" i="0">
                <a:effectLst>
                  <a:glow rad="101600">
                    <a:schemeClr val="tx1">
                      <a:alpha val="75000"/>
                    </a:schemeClr>
                  </a:glow>
                </a:effectLst>
              </a:rPr>
              <a:t>selectively re-cache their food in ways that deprive competitors of knowledge of its location </a:t>
            </a:r>
          </a:p>
          <a:p>
            <a:pPr eaLnBrk="1" hangingPunct="1"/>
            <a:endParaRPr lang="en-GB" i="0">
              <a:effectLst>
                <a:glow rad="101600">
                  <a:schemeClr val="tx1">
                    <a:alpha val="75000"/>
                  </a:schemeClr>
                </a:glow>
              </a:effectLst>
            </a:endParaRPr>
          </a:p>
        </p:txBody>
      </p:sp>
      <p:sp>
        <p:nvSpPr>
          <p:cNvPr id="4"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5"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
        <p:nvSpPr>
          <p:cNvPr id="6"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(Clayton, Dally &amp; Emery 2007)</a:t>
            </a:r>
          </a:p>
        </p:txBody>
      </p:sp>
    </p:spTree>
    <p:extLst>
      <p:ext uri="{BB962C8B-B14F-4D97-AF65-F5344CB8AC3E}">
        <p14:creationId xmlns:p14="http://schemas.microsoft.com/office/powerpoint/2010/main" val="36746292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Scrub-jays </a:t>
            </a:r>
            <a:r>
              <a:rPr lang="en-GB" i="0" dirty="0">
                <a:effectLst>
                  <a:glow rad="101600">
                    <a:schemeClr val="tx1">
                      <a:alpha val="75000"/>
                    </a:schemeClr>
                  </a:glow>
                </a:effectLst>
              </a:rPr>
              <a:t>selectively re-cache their food in ways that deprive competitors of knowledge of its location </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Chimpanzees</a:t>
            </a:r>
            <a:r>
              <a:rPr lang="en-GB" i="0" dirty="0">
                <a:effectLst>
                  <a:glow rad="101600">
                    <a:schemeClr val="tx1">
                      <a:alpha val="75000"/>
                    </a:schemeClr>
                  </a:glow>
                </a:effectLst>
              </a:rPr>
              <a:t> conceal their approach  from a competitor</a:t>
            </a:r>
            <a:r>
              <a:rPr lang="ja-JP" altLang="en-GB" i="0" dirty="0">
                <a:effectLst>
                  <a:glow rad="101600">
                    <a:schemeClr val="tx1">
                      <a:alpha val="75000"/>
                    </a:schemeClr>
                  </a:glow>
                </a:effectLst>
              </a:rPr>
              <a:t>’</a:t>
            </a:r>
            <a:r>
              <a:rPr lang="en-GB" i="0" dirty="0">
                <a:effectLst>
                  <a:glow rad="101600">
                    <a:schemeClr val="tx1">
                      <a:alpha val="75000"/>
                    </a:schemeClr>
                  </a:glow>
                </a:effectLst>
              </a:rPr>
              <a:t>s view, and act in ways that are optimal given what another has seen </a:t>
            </a:r>
          </a:p>
        </p:txBody>
      </p:sp>
      <p:sp>
        <p:nvSpPr>
          <p:cNvPr id="4"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(Liszkowski et al 2006)</a:t>
            </a:r>
          </a:p>
        </p:txBody>
      </p:sp>
      <p:sp>
        <p:nvSpPr>
          <p:cNvPr id="5"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(Onishi &amp; Baillargeon 2005; Southgate et al 2007)</a:t>
            </a:r>
          </a:p>
        </p:txBody>
      </p:sp>
      <p:sp>
        <p:nvSpPr>
          <p:cNvPr id="6"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(Clayton, Dally &amp; Emery 2007)</a:t>
            </a:r>
          </a:p>
        </p:txBody>
      </p:sp>
      <p:sp>
        <p:nvSpPr>
          <p:cNvPr id="7"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2006)</a:t>
            </a:r>
          </a:p>
        </p:txBody>
      </p:sp>
      <p:sp>
        <p:nvSpPr>
          <p:cNvPr id="8"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2001)</a:t>
            </a:r>
          </a:p>
        </p:txBody>
      </p:sp>
    </p:spTree>
    <p:extLst>
      <p:ext uri="{BB962C8B-B14F-4D97-AF65-F5344CB8AC3E}">
        <p14:creationId xmlns:p14="http://schemas.microsoft.com/office/powerpoint/2010/main" val="26438902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89015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1507"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1508"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1509"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1510"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1511"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7645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070636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 for it requires</a:t>
            </a:r>
          </a:p>
          <a:p>
            <a:pPr eaLnBrk="1" hangingPunct="1">
              <a:spcBef>
                <a:spcPct val="50000"/>
              </a:spcBef>
            </a:pPr>
            <a:r>
              <a:rPr lang="en-GB" i="0" dirty="0">
                <a:solidFill>
                  <a:schemeClr val="tx1"/>
                </a:solidFill>
              </a:rPr>
              <a:t>(a) conceptual sophistication</a:t>
            </a:r>
          </a:p>
          <a:p>
            <a:pPr eaLnBrk="1" hangingPunct="1">
              <a:spcBef>
                <a:spcPct val="25000"/>
              </a:spcBef>
            </a:pPr>
            <a:r>
              <a:rPr lang="en-GB" i="0" dirty="0">
                <a:solidFill>
                  <a:schemeClr val="tx1"/>
                </a:solidFill>
              </a:rPr>
              <a:t>- takes years to develop</a:t>
            </a:r>
          </a:p>
          <a:p>
            <a:pPr eaLnBrk="1" hangingPunct="1">
              <a:spcBef>
                <a:spcPct val="25000"/>
              </a:spcBef>
            </a:pPr>
            <a:r>
              <a:rPr lang="en-GB" i="0" dirty="0">
                <a:solidFill>
                  <a:schemeClr val="tx1"/>
                </a:solidFill>
              </a:rPr>
              <a:t>- development tied to acquisition of  executive function and language</a:t>
            </a:r>
          </a:p>
          <a:p>
            <a:pPr eaLnBrk="1" hangingPunct="1">
              <a:spcBef>
                <a:spcPct val="25000"/>
              </a:spcBef>
            </a:pPr>
            <a:r>
              <a:rPr lang="en-GB" i="0" dirty="0">
                <a:solidFill>
                  <a:schemeClr val="tx1"/>
                </a:solidFill>
              </a:rPr>
              <a:t>- development facilitated by training and siblings</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69749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22349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1853885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35035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2002998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grpSp>
        <p:nvGrpSpPr>
          <p:cNvPr id="4" name="Group 2"/>
          <p:cNvGrpSpPr>
            <a:grpSpLocks/>
          </p:cNvGrpSpPr>
          <p:nvPr/>
        </p:nvGrpSpPr>
        <p:grpSpPr bwMode="auto">
          <a:xfrm>
            <a:off x="3778771" y="4968875"/>
            <a:ext cx="2087562" cy="1957388"/>
            <a:chOff x="2971" y="1117"/>
            <a:chExt cx="1225" cy="1149"/>
          </a:xfrm>
        </p:grpSpPr>
        <p:pic>
          <p:nvPicPr>
            <p:cNvPr id="7"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9"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7544985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grpSp>
        <p:nvGrpSpPr>
          <p:cNvPr id="5" name="Group 2"/>
          <p:cNvGrpSpPr>
            <a:grpSpLocks/>
          </p:cNvGrpSpPr>
          <p:nvPr/>
        </p:nvGrpSpPr>
        <p:grpSpPr bwMode="auto">
          <a:xfrm>
            <a:off x="3778771" y="4968875"/>
            <a:ext cx="2087562" cy="1957388"/>
            <a:chOff x="2971" y="1117"/>
            <a:chExt cx="1225" cy="1149"/>
          </a:xfrm>
        </p:grpSpPr>
        <p:pic>
          <p:nvPicPr>
            <p:cNvPr id="7"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9"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32241" y="5010152"/>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81924" y="5157192"/>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31334" y="4871142"/>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3419872" y="4437112"/>
            <a:ext cx="5724128" cy="242088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917728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9"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r>
              <a:rPr lang="en-GB" i="0" dirty="0" smtClean="0"/>
              <a:t/>
            </a:r>
            <a:br>
              <a:rPr lang="en-GB" i="0" dirty="0" smtClean="0"/>
            </a:br>
            <a:r>
              <a:rPr lang="en-GB" i="0" dirty="0" smtClean="0"/>
              <a:t>e.g. intends that ...</a:t>
            </a:r>
            <a:br>
              <a:rPr lang="en-GB" i="0" dirty="0" smtClean="0"/>
            </a:br>
            <a:r>
              <a:rPr lang="en-GB" i="0" dirty="0" smtClean="0"/>
              <a:t>e.g. knows that ...</a:t>
            </a:r>
            <a:endParaRPr lang="en-GB" i="0" dirty="0"/>
          </a:p>
        </p:txBody>
      </p:sp>
      <p:sp>
        <p:nvSpPr>
          <p:cNvPr id="10"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br>
              <a:rPr lang="en-GB" i="0" dirty="0" smtClean="0"/>
            </a:br>
            <a:r>
              <a:rPr lang="en-GB" i="0" dirty="0" smtClean="0"/>
              <a:t>e.g. encountered ...</a:t>
            </a:r>
            <a:br>
              <a:rPr lang="en-GB" i="0" dirty="0" smtClean="0"/>
            </a:br>
            <a:r>
              <a:rPr lang="en-GB" i="0" dirty="0" smtClean="0"/>
              <a:t>e.g. wants apple juice</a:t>
            </a:r>
          </a:p>
        </p:txBody>
      </p:sp>
    </p:spTree>
    <p:extLst>
      <p:ext uri="{BB962C8B-B14F-4D97-AF65-F5344CB8AC3E}">
        <p14:creationId xmlns:p14="http://schemas.microsoft.com/office/powerpoint/2010/main" val="2529917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23" name="Rectangle 22"/>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Propositional attitude</a:t>
            </a:r>
            <a:endParaRPr lang="en-GB" i="0" dirty="0">
              <a:effectLst>
                <a:glow rad="101600">
                  <a:schemeClr val="tx1">
                    <a:alpha val="75000"/>
                  </a:schemeClr>
                </a:glow>
              </a:effectLst>
            </a:endParaRPr>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effectLst>
                <a:glow rad="101600">
                  <a:schemeClr val="tx1">
                    <a:alpha val="75000"/>
                  </a:schemeClr>
                </a:glow>
              </a:effectLst>
            </a:endParaRPr>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Relational attitude</a:t>
            </a:r>
            <a:endParaRPr lang="en-GB" i="0" dirty="0">
              <a:effectLst>
                <a:glow rad="101600">
                  <a:schemeClr val="tx1">
                    <a:alpha val="75000"/>
                  </a:schemeClr>
                </a:glow>
              </a:effectLst>
            </a:endParaRPr>
          </a:p>
        </p:txBody>
      </p:sp>
      <p:sp>
        <p:nvSpPr>
          <p:cNvPr id="7"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believes that ...</a:t>
            </a:r>
            <a:r>
              <a:rPr lang="en-GB" i="0" dirty="0">
                <a:effectLst>
                  <a:glow rad="101600">
                    <a:schemeClr val="tx1">
                      <a:alpha val="75000"/>
                    </a:schemeClr>
                  </a:glow>
                </a:effectLst>
              </a:rPr>
              <a: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e.g. intends that ...</a:t>
            </a:r>
            <a:br>
              <a:rPr lang="en-GB" i="0" dirty="0" smtClean="0">
                <a:effectLst>
                  <a:glow rad="101600">
                    <a:schemeClr val="tx1">
                      <a:alpha val="75000"/>
                    </a:schemeClr>
                  </a:glow>
                </a:effectLst>
              </a:rPr>
            </a:br>
            <a:r>
              <a:rPr lang="en-GB" i="0" dirty="0" smtClean="0">
                <a:effectLst>
                  <a:glow rad="101600">
                    <a:schemeClr val="tx1">
                      <a:alpha val="75000"/>
                    </a:schemeClr>
                  </a:glow>
                </a:effectLst>
              </a:rPr>
              <a:t>e.g. knows that ...</a:t>
            </a:r>
            <a:endParaRPr lang="en-GB" i="0" dirty="0">
              <a:effectLst>
                <a:glow rad="101600">
                  <a:schemeClr val="tx1">
                    <a:alpha val="75000"/>
                  </a:schemeClr>
                </a:glow>
              </a:effectLst>
            </a:endParaRPr>
          </a:p>
        </p:txBody>
      </p:sp>
      <p:sp>
        <p:nvSpPr>
          <p:cNvPr id="8"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excited by ...</a:t>
            </a:r>
            <a:br>
              <a:rPr lang="en-GB" i="0" dirty="0" smtClean="0">
                <a:effectLst>
                  <a:glow rad="101600">
                    <a:schemeClr val="tx1">
                      <a:alpha val="75000"/>
                    </a:schemeClr>
                  </a:glow>
                </a:effectLst>
              </a:rPr>
            </a:br>
            <a:r>
              <a:rPr lang="en-GB" i="0" dirty="0" smtClean="0">
                <a:effectLst>
                  <a:glow rad="101600">
                    <a:schemeClr val="tx1">
                      <a:alpha val="75000"/>
                    </a:schemeClr>
                  </a:glow>
                </a:effectLst>
              </a:rPr>
              <a:t>e.g. encountered ...</a:t>
            </a:r>
            <a:br>
              <a:rPr lang="en-GB" i="0" dirty="0" smtClean="0">
                <a:effectLst>
                  <a:glow rad="101600">
                    <a:schemeClr val="tx1">
                      <a:alpha val="75000"/>
                    </a:schemeClr>
                  </a:glow>
                </a:effectLst>
              </a:rPr>
            </a:br>
            <a:r>
              <a:rPr lang="en-GB" i="0" dirty="0" smtClean="0">
                <a:effectLst>
                  <a:glow rad="101600">
                    <a:schemeClr val="tx1">
                      <a:alpha val="75000"/>
                    </a:schemeClr>
                  </a:glow>
                </a:effectLst>
              </a:rPr>
              <a:t>e.g. wants apple juice</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arbitrarily </a:t>
            </a:r>
            <a:r>
              <a:rPr lang="en-GB" i="0" dirty="0" err="1" smtClean="0">
                <a:effectLst>
                  <a:glow rad="101600">
                    <a:schemeClr val="tx1">
                      <a:alpha val="75000"/>
                    </a:schemeClr>
                  </a:glow>
                </a:effectLst>
              </a:rPr>
              <a:t>nestable</a:t>
            </a:r>
            <a:r>
              <a:rPr lang="en-GB" i="0" dirty="0" smtClean="0">
                <a:effectLst>
                  <a:glow rad="101600">
                    <a:schemeClr val="tx1">
                      <a:alpha val="75000"/>
                    </a:schemeClr>
                  </a:glow>
                </a:effectLst>
              </a:rPr>
              <a:t> contents</a:t>
            </a:r>
            <a:endParaRPr lang="en-GB" i="0" dirty="0">
              <a:effectLst>
                <a:glow rad="101600">
                  <a:schemeClr val="tx1">
                    <a:alpha val="75000"/>
                  </a:schemeClr>
                </a:glow>
              </a:effectLst>
            </a:endParaRPr>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effectLst>
                  <a:glow rad="101600">
                    <a:schemeClr val="tx1">
                      <a:alpha val="75000"/>
                    </a:schemeClr>
                  </a:glow>
                </a:effectLst>
              </a:rPr>
              <a:t>uncodifiably</a:t>
            </a:r>
            <a:r>
              <a:rPr lang="en-GB" i="0" dirty="0" smtClean="0">
                <a:effectLst>
                  <a:glow rad="101600">
                    <a:schemeClr val="tx1">
                      <a:alpha val="75000"/>
                    </a:schemeClr>
                  </a:glow>
                </a:effectLst>
              </a:rPr>
              <a:t> complex effects on action</a:t>
            </a:r>
            <a:endParaRPr lang="en-GB" i="0" dirty="0">
              <a:effectLst>
                <a:glow rad="101600">
                  <a:schemeClr val="tx1">
                    <a:alpha val="75000"/>
                  </a:schemeClr>
                </a:glow>
              </a:effectLst>
            </a:endParaRPr>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permit mistakes about identity and existence</a:t>
            </a:r>
            <a:endParaRPr lang="en-GB" i="0" dirty="0">
              <a:effectLst>
                <a:glow rad="101600">
                  <a:schemeClr val="tx1">
                    <a:alpha val="75000"/>
                  </a:schemeClr>
                </a:glow>
              </a:effectLst>
            </a:endParaRPr>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enable tracking limited range of true and false beliefs</a:t>
            </a:r>
          </a:p>
        </p:txBody>
      </p:sp>
      <p:sp>
        <p:nvSpPr>
          <p:cNvPr id="16" name="Text Box 4"/>
          <p:cNvSpPr txBox="1">
            <a:spLocks noChangeArrowheads="1"/>
          </p:cNvSpPr>
          <p:nvPr/>
        </p:nvSpPr>
        <p:spPr bwMode="auto">
          <a:xfrm>
            <a:off x="5364088" y="6093296"/>
            <a:ext cx="35920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spcBef>
                <a:spcPct val="50000"/>
              </a:spcBef>
            </a:pPr>
            <a:r>
              <a:rPr lang="en-GB" sz="1600" i="0" dirty="0" smtClean="0">
                <a:effectLst>
                  <a:glow rad="101600">
                    <a:schemeClr val="tx1">
                      <a:alpha val="75000"/>
                    </a:schemeClr>
                  </a:glow>
                </a:effectLst>
              </a:rPr>
              <a:t>Wellman &amp; Phillips 2001</a:t>
            </a:r>
            <a:br>
              <a:rPr lang="en-GB" sz="1600" i="0" dirty="0" smtClean="0">
                <a:effectLst>
                  <a:glow rad="101600">
                    <a:schemeClr val="tx1">
                      <a:alpha val="75000"/>
                    </a:schemeClr>
                  </a:glow>
                </a:effectLst>
              </a:rPr>
            </a:br>
            <a:r>
              <a:rPr lang="en-GB" sz="1600" i="0" dirty="0" smtClean="0">
                <a:effectLst>
                  <a:glow rad="101600">
                    <a:schemeClr val="tx1">
                      <a:alpha val="75000"/>
                    </a:schemeClr>
                  </a:glow>
                </a:effectLst>
              </a:rPr>
              <a:t>Apperly &amp; Butterfill 2009</a:t>
            </a:r>
          </a:p>
        </p:txBody>
      </p:sp>
    </p:spTree>
    <p:extLst>
      <p:ext uri="{BB962C8B-B14F-4D97-AF65-F5344CB8AC3E}">
        <p14:creationId xmlns:p14="http://schemas.microsoft.com/office/powerpoint/2010/main" val="3181846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3772289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32774" name="Rectangle 1"/>
          <p:cNvSpPr>
            <a:spLocks noChangeArrowheads="1"/>
          </p:cNvSpPr>
          <p:nvPr/>
        </p:nvSpPr>
        <p:spPr bwMode="auto">
          <a:xfrm>
            <a:off x="0" y="0"/>
            <a:ext cx="9144000" cy="6858000"/>
          </a:xfrm>
          <a:prstGeom prst="rect">
            <a:avLst/>
          </a:prstGeom>
          <a:solidFill>
            <a:schemeClr val="tx1">
              <a:alpha val="67058"/>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cs typeface="Arial" charset="0"/>
            </a:endParaRPr>
          </a:p>
        </p:txBody>
      </p:sp>
      <p:pic>
        <p:nvPicPr>
          <p:cNvPr id="32775" name="Picture 8" descr="apperly transparent.png"/>
          <p:cNvPicPr>
            <a:picLocks noChangeAspect="1"/>
          </p:cNvPicPr>
          <p:nvPr/>
        </p:nvPicPr>
        <p:blipFill>
          <a:blip r:embed="rId2">
            <a:extLst>
              <a:ext uri="{28A0092B-C50C-407E-A947-70E740481C1C}">
                <a14:useLocalDpi xmlns:a14="http://schemas.microsoft.com/office/drawing/2010/main" val="0"/>
              </a:ext>
            </a:extLst>
          </a:blip>
          <a:srcRect b="4765"/>
          <a:stretch>
            <a:fillRect/>
          </a:stretch>
        </p:blipFill>
        <p:spPr bwMode="auto">
          <a:xfrm>
            <a:off x="3059113" y="331788"/>
            <a:ext cx="6913562" cy="654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34920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7"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915431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813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8132"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8135" name="Group 7"/>
            <p:cNvGrpSpPr>
              <a:grpSpLocks/>
            </p:cNvGrpSpPr>
            <p:nvPr/>
          </p:nvGrpSpPr>
          <p:grpSpPr bwMode="auto">
            <a:xfrm>
              <a:off x="2471" y="8384"/>
              <a:ext cx="960" cy="1077"/>
              <a:chOff x="1851" y="8591"/>
              <a:chExt cx="1133" cy="1270"/>
            </a:xfrm>
          </p:grpSpPr>
          <p:grpSp>
            <p:nvGrpSpPr>
              <p:cNvPr id="48188" name="Group 8"/>
              <p:cNvGrpSpPr>
                <a:grpSpLocks noChangeAspect="1"/>
              </p:cNvGrpSpPr>
              <p:nvPr/>
            </p:nvGrpSpPr>
            <p:grpSpPr bwMode="auto">
              <a:xfrm>
                <a:off x="2026" y="8591"/>
                <a:ext cx="657" cy="680"/>
                <a:chOff x="2925" y="799"/>
                <a:chExt cx="1970" cy="2041"/>
              </a:xfrm>
            </p:grpSpPr>
            <p:sp>
              <p:nvSpPr>
                <p:cNvPr id="48190"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1"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2"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3"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94"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95"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96"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97"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8189"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8136" name="Group 18"/>
            <p:cNvGrpSpPr>
              <a:grpSpLocks/>
            </p:cNvGrpSpPr>
            <p:nvPr/>
          </p:nvGrpSpPr>
          <p:grpSpPr bwMode="auto">
            <a:xfrm>
              <a:off x="3400" y="8309"/>
              <a:ext cx="713" cy="1154"/>
              <a:chOff x="3039" y="8502"/>
              <a:chExt cx="842" cy="1363"/>
            </a:xfrm>
          </p:grpSpPr>
          <p:grpSp>
            <p:nvGrpSpPr>
              <p:cNvPr id="48175" name="Group 19"/>
              <p:cNvGrpSpPr>
                <a:grpSpLocks noChangeAspect="1"/>
              </p:cNvGrpSpPr>
              <p:nvPr/>
            </p:nvGrpSpPr>
            <p:grpSpPr bwMode="auto">
              <a:xfrm>
                <a:off x="3074" y="8502"/>
                <a:ext cx="662" cy="772"/>
                <a:chOff x="3696" y="2205"/>
                <a:chExt cx="1361" cy="1588"/>
              </a:xfrm>
            </p:grpSpPr>
            <p:sp>
              <p:nvSpPr>
                <p:cNvPr id="48177"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8"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9"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0"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1"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2"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83"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84"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85"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86"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8187"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8176"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8137" name="Group 32"/>
            <p:cNvGrpSpPr>
              <a:grpSpLocks/>
            </p:cNvGrpSpPr>
            <p:nvPr/>
          </p:nvGrpSpPr>
          <p:grpSpPr bwMode="auto">
            <a:xfrm>
              <a:off x="4246" y="8322"/>
              <a:ext cx="702" cy="1140"/>
              <a:chOff x="4037" y="8518"/>
              <a:chExt cx="829" cy="1346"/>
            </a:xfrm>
          </p:grpSpPr>
          <p:grpSp>
            <p:nvGrpSpPr>
              <p:cNvPr id="48163" name="Group 33"/>
              <p:cNvGrpSpPr>
                <a:grpSpLocks noChangeAspect="1"/>
              </p:cNvGrpSpPr>
              <p:nvPr/>
            </p:nvGrpSpPr>
            <p:grpSpPr bwMode="auto">
              <a:xfrm>
                <a:off x="4096" y="8518"/>
                <a:ext cx="605" cy="861"/>
                <a:chOff x="4105" y="216"/>
                <a:chExt cx="1270" cy="1808"/>
              </a:xfrm>
            </p:grpSpPr>
            <p:sp>
              <p:nvSpPr>
                <p:cNvPr id="48165"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6"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7"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68"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9"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70"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71"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72"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8173"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74"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8164"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8138" name="Group 45"/>
            <p:cNvGrpSpPr>
              <a:grpSpLocks/>
            </p:cNvGrpSpPr>
            <p:nvPr/>
          </p:nvGrpSpPr>
          <p:grpSpPr bwMode="auto">
            <a:xfrm>
              <a:off x="5098" y="8373"/>
              <a:ext cx="843" cy="1088"/>
              <a:chOff x="4955" y="8577"/>
              <a:chExt cx="997" cy="1285"/>
            </a:xfrm>
          </p:grpSpPr>
          <p:grpSp>
            <p:nvGrpSpPr>
              <p:cNvPr id="48150" name="Group 46"/>
              <p:cNvGrpSpPr>
                <a:grpSpLocks noChangeAspect="1"/>
              </p:cNvGrpSpPr>
              <p:nvPr/>
            </p:nvGrpSpPr>
            <p:grpSpPr bwMode="auto">
              <a:xfrm>
                <a:off x="5092" y="8577"/>
                <a:ext cx="606" cy="804"/>
                <a:chOff x="4105" y="339"/>
                <a:chExt cx="1270" cy="1685"/>
              </a:xfrm>
            </p:grpSpPr>
            <p:sp>
              <p:nvSpPr>
                <p:cNvPr id="48152"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3"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4"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55"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6"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57"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58"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59"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8160"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61"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8162"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8151"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8139" name="Group 59"/>
            <p:cNvGrpSpPr>
              <a:grpSpLocks/>
            </p:cNvGrpSpPr>
            <p:nvPr/>
          </p:nvGrpSpPr>
          <p:grpSpPr bwMode="auto">
            <a:xfrm>
              <a:off x="1749" y="8384"/>
              <a:ext cx="841" cy="1078"/>
              <a:chOff x="998" y="8591"/>
              <a:chExt cx="993" cy="1273"/>
            </a:xfrm>
          </p:grpSpPr>
          <p:grpSp>
            <p:nvGrpSpPr>
              <p:cNvPr id="48140" name="Group 60"/>
              <p:cNvGrpSpPr>
                <a:grpSpLocks noChangeAspect="1"/>
              </p:cNvGrpSpPr>
              <p:nvPr/>
            </p:nvGrpSpPr>
            <p:grpSpPr bwMode="auto">
              <a:xfrm>
                <a:off x="1203" y="8591"/>
                <a:ext cx="467" cy="680"/>
                <a:chOff x="4105" y="216"/>
                <a:chExt cx="1086" cy="1581"/>
              </a:xfrm>
            </p:grpSpPr>
            <p:sp>
              <p:nvSpPr>
                <p:cNvPr id="48142"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3"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4"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45"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6"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47"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48"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49"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8141"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8133"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576892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051720" y="2276872"/>
            <a:ext cx="669674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assumption</a:t>
            </a:r>
            <a:endParaRPr lang="en-US" sz="9900" i="0" dirty="0">
              <a:solidFill>
                <a:schemeClr val="tx1"/>
              </a:solidFill>
              <a:effectLst>
                <a:glow rad="127000">
                  <a:schemeClr val="accent3"/>
                </a:glow>
              </a:effectLst>
              <a:cs typeface="Arial" charset="0"/>
            </a:endParaRP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1269299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915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9156"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9159" name="Group 7"/>
            <p:cNvGrpSpPr>
              <a:grpSpLocks/>
            </p:cNvGrpSpPr>
            <p:nvPr/>
          </p:nvGrpSpPr>
          <p:grpSpPr bwMode="auto">
            <a:xfrm>
              <a:off x="2471" y="8384"/>
              <a:ext cx="960" cy="1077"/>
              <a:chOff x="1851" y="8591"/>
              <a:chExt cx="1133" cy="1270"/>
            </a:xfrm>
          </p:grpSpPr>
          <p:grpSp>
            <p:nvGrpSpPr>
              <p:cNvPr id="49212" name="Group 8"/>
              <p:cNvGrpSpPr>
                <a:grpSpLocks noChangeAspect="1"/>
              </p:cNvGrpSpPr>
              <p:nvPr/>
            </p:nvGrpSpPr>
            <p:grpSpPr bwMode="auto">
              <a:xfrm>
                <a:off x="2026" y="8591"/>
                <a:ext cx="657" cy="680"/>
                <a:chOff x="2925" y="799"/>
                <a:chExt cx="1970" cy="2041"/>
              </a:xfrm>
            </p:grpSpPr>
            <p:sp>
              <p:nvSpPr>
                <p:cNvPr id="49214"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5"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6"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7"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18"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19"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20"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21"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9213"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9160" name="Group 18"/>
            <p:cNvGrpSpPr>
              <a:grpSpLocks/>
            </p:cNvGrpSpPr>
            <p:nvPr/>
          </p:nvGrpSpPr>
          <p:grpSpPr bwMode="auto">
            <a:xfrm>
              <a:off x="3400" y="8309"/>
              <a:ext cx="713" cy="1154"/>
              <a:chOff x="3039" y="8502"/>
              <a:chExt cx="842" cy="1363"/>
            </a:xfrm>
          </p:grpSpPr>
          <p:grpSp>
            <p:nvGrpSpPr>
              <p:cNvPr id="49199" name="Group 19"/>
              <p:cNvGrpSpPr>
                <a:grpSpLocks noChangeAspect="1"/>
              </p:cNvGrpSpPr>
              <p:nvPr/>
            </p:nvGrpSpPr>
            <p:grpSpPr bwMode="auto">
              <a:xfrm>
                <a:off x="3074" y="8502"/>
                <a:ext cx="662" cy="772"/>
                <a:chOff x="3696" y="2205"/>
                <a:chExt cx="1361" cy="1588"/>
              </a:xfrm>
            </p:grpSpPr>
            <p:sp>
              <p:nvSpPr>
                <p:cNvPr id="49201"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2"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3"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4"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5"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6"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07"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08"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09"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10"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9211"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9200"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9161" name="Group 32"/>
            <p:cNvGrpSpPr>
              <a:grpSpLocks/>
            </p:cNvGrpSpPr>
            <p:nvPr/>
          </p:nvGrpSpPr>
          <p:grpSpPr bwMode="auto">
            <a:xfrm>
              <a:off x="4246" y="8322"/>
              <a:ext cx="702" cy="1140"/>
              <a:chOff x="4037" y="8518"/>
              <a:chExt cx="829" cy="1346"/>
            </a:xfrm>
          </p:grpSpPr>
          <p:grpSp>
            <p:nvGrpSpPr>
              <p:cNvPr id="49187" name="Group 33"/>
              <p:cNvGrpSpPr>
                <a:grpSpLocks noChangeAspect="1"/>
              </p:cNvGrpSpPr>
              <p:nvPr/>
            </p:nvGrpSpPr>
            <p:grpSpPr bwMode="auto">
              <a:xfrm>
                <a:off x="4096" y="8518"/>
                <a:ext cx="605" cy="861"/>
                <a:chOff x="4105" y="216"/>
                <a:chExt cx="1270" cy="1808"/>
              </a:xfrm>
            </p:grpSpPr>
            <p:sp>
              <p:nvSpPr>
                <p:cNvPr id="49189"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0"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1"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92"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3"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94"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95"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96"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9197"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98"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9188"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9162" name="Group 45"/>
            <p:cNvGrpSpPr>
              <a:grpSpLocks/>
            </p:cNvGrpSpPr>
            <p:nvPr/>
          </p:nvGrpSpPr>
          <p:grpSpPr bwMode="auto">
            <a:xfrm>
              <a:off x="5098" y="8373"/>
              <a:ext cx="843" cy="1088"/>
              <a:chOff x="4955" y="8577"/>
              <a:chExt cx="997" cy="1285"/>
            </a:xfrm>
          </p:grpSpPr>
          <p:grpSp>
            <p:nvGrpSpPr>
              <p:cNvPr id="49174" name="Group 46"/>
              <p:cNvGrpSpPr>
                <a:grpSpLocks noChangeAspect="1"/>
              </p:cNvGrpSpPr>
              <p:nvPr/>
            </p:nvGrpSpPr>
            <p:grpSpPr bwMode="auto">
              <a:xfrm>
                <a:off x="5092" y="8577"/>
                <a:ext cx="606" cy="804"/>
                <a:chOff x="4105" y="339"/>
                <a:chExt cx="1270" cy="1685"/>
              </a:xfrm>
            </p:grpSpPr>
            <p:sp>
              <p:nvSpPr>
                <p:cNvPr id="49176"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7"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8"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79"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80"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81"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82"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83"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9184"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85"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9186"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9175"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9163" name="Group 59"/>
            <p:cNvGrpSpPr>
              <a:grpSpLocks/>
            </p:cNvGrpSpPr>
            <p:nvPr/>
          </p:nvGrpSpPr>
          <p:grpSpPr bwMode="auto">
            <a:xfrm>
              <a:off x="1749" y="8384"/>
              <a:ext cx="841" cy="1078"/>
              <a:chOff x="998" y="8591"/>
              <a:chExt cx="993" cy="1273"/>
            </a:xfrm>
          </p:grpSpPr>
          <p:grpSp>
            <p:nvGrpSpPr>
              <p:cNvPr id="49164" name="Group 60"/>
              <p:cNvGrpSpPr>
                <a:grpSpLocks noChangeAspect="1"/>
              </p:cNvGrpSpPr>
              <p:nvPr/>
            </p:nvGrpSpPr>
            <p:grpSpPr bwMode="auto">
              <a:xfrm>
                <a:off x="1203" y="8591"/>
                <a:ext cx="467" cy="680"/>
                <a:chOff x="4105" y="216"/>
                <a:chExt cx="1086" cy="1581"/>
              </a:xfrm>
            </p:grpSpPr>
            <p:sp>
              <p:nvSpPr>
                <p:cNvPr id="49166"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7"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8"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69"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0"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71"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72"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73"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9165"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9157"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4271652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3750559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434449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6272877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8077802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2194263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4939256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1694812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651714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359197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72078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77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1203"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1204"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1205"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1206"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1207"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1208" name="Group 9"/>
          <p:cNvGrpSpPr>
            <a:grpSpLocks/>
          </p:cNvGrpSpPr>
          <p:nvPr/>
        </p:nvGrpSpPr>
        <p:grpSpPr bwMode="auto">
          <a:xfrm>
            <a:off x="395288" y="4941888"/>
            <a:ext cx="5043487" cy="1582737"/>
            <a:chOff x="1655" y="8119"/>
            <a:chExt cx="4286" cy="1344"/>
          </a:xfrm>
        </p:grpSpPr>
        <p:sp>
          <p:nvSpPr>
            <p:cNvPr id="800778"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1211" name="Group 11"/>
            <p:cNvGrpSpPr>
              <a:grpSpLocks/>
            </p:cNvGrpSpPr>
            <p:nvPr/>
          </p:nvGrpSpPr>
          <p:grpSpPr bwMode="auto">
            <a:xfrm>
              <a:off x="2471" y="8384"/>
              <a:ext cx="960" cy="1077"/>
              <a:chOff x="1851" y="8591"/>
              <a:chExt cx="1133" cy="1270"/>
            </a:xfrm>
          </p:grpSpPr>
          <p:grpSp>
            <p:nvGrpSpPr>
              <p:cNvPr id="51264" name="Group 12"/>
              <p:cNvGrpSpPr>
                <a:grpSpLocks noChangeAspect="1"/>
              </p:cNvGrpSpPr>
              <p:nvPr/>
            </p:nvGrpSpPr>
            <p:grpSpPr bwMode="auto">
              <a:xfrm>
                <a:off x="2026" y="8591"/>
                <a:ext cx="657" cy="680"/>
                <a:chOff x="2925" y="799"/>
                <a:chExt cx="1970" cy="2041"/>
              </a:xfrm>
            </p:grpSpPr>
            <p:sp>
              <p:nvSpPr>
                <p:cNvPr id="51266"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7"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8"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9"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70"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71"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72"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73"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1265"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1212" name="Group 22"/>
            <p:cNvGrpSpPr>
              <a:grpSpLocks/>
            </p:cNvGrpSpPr>
            <p:nvPr/>
          </p:nvGrpSpPr>
          <p:grpSpPr bwMode="auto">
            <a:xfrm>
              <a:off x="3400" y="8309"/>
              <a:ext cx="713" cy="1154"/>
              <a:chOff x="3039" y="8502"/>
              <a:chExt cx="842" cy="1363"/>
            </a:xfrm>
          </p:grpSpPr>
          <p:grpSp>
            <p:nvGrpSpPr>
              <p:cNvPr id="51251" name="Group 23"/>
              <p:cNvGrpSpPr>
                <a:grpSpLocks noChangeAspect="1"/>
              </p:cNvGrpSpPr>
              <p:nvPr/>
            </p:nvGrpSpPr>
            <p:grpSpPr bwMode="auto">
              <a:xfrm>
                <a:off x="3074" y="8502"/>
                <a:ext cx="662" cy="772"/>
                <a:chOff x="3696" y="2205"/>
                <a:chExt cx="1361" cy="1588"/>
              </a:xfrm>
            </p:grpSpPr>
            <p:sp>
              <p:nvSpPr>
                <p:cNvPr id="51253"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1254"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1255"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6"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7"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8"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59"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60"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61"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62"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1263"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1252"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1213" name="Group 36"/>
            <p:cNvGrpSpPr>
              <a:grpSpLocks/>
            </p:cNvGrpSpPr>
            <p:nvPr/>
          </p:nvGrpSpPr>
          <p:grpSpPr bwMode="auto">
            <a:xfrm>
              <a:off x="4246" y="8322"/>
              <a:ext cx="702" cy="1140"/>
              <a:chOff x="4037" y="8518"/>
              <a:chExt cx="829" cy="1346"/>
            </a:xfrm>
          </p:grpSpPr>
          <p:grpSp>
            <p:nvGrpSpPr>
              <p:cNvPr id="51239" name="Group 37"/>
              <p:cNvGrpSpPr>
                <a:grpSpLocks noChangeAspect="1"/>
              </p:cNvGrpSpPr>
              <p:nvPr/>
            </p:nvGrpSpPr>
            <p:grpSpPr bwMode="auto">
              <a:xfrm>
                <a:off x="4096" y="8518"/>
                <a:ext cx="605" cy="861"/>
                <a:chOff x="4105" y="216"/>
                <a:chExt cx="1270" cy="1808"/>
              </a:xfrm>
            </p:grpSpPr>
            <p:sp>
              <p:nvSpPr>
                <p:cNvPr id="51241"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2"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3"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44"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5"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46"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47"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48"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1249"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1250"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1240"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1214" name="Group 49"/>
            <p:cNvGrpSpPr>
              <a:grpSpLocks/>
            </p:cNvGrpSpPr>
            <p:nvPr/>
          </p:nvGrpSpPr>
          <p:grpSpPr bwMode="auto">
            <a:xfrm>
              <a:off x="5098" y="8373"/>
              <a:ext cx="843" cy="1088"/>
              <a:chOff x="4955" y="8577"/>
              <a:chExt cx="997" cy="1285"/>
            </a:xfrm>
          </p:grpSpPr>
          <p:grpSp>
            <p:nvGrpSpPr>
              <p:cNvPr id="51226" name="Group 50"/>
              <p:cNvGrpSpPr>
                <a:grpSpLocks noChangeAspect="1"/>
              </p:cNvGrpSpPr>
              <p:nvPr/>
            </p:nvGrpSpPr>
            <p:grpSpPr bwMode="auto">
              <a:xfrm>
                <a:off x="5092" y="8577"/>
                <a:ext cx="606" cy="804"/>
                <a:chOff x="4105" y="339"/>
                <a:chExt cx="1270" cy="1685"/>
              </a:xfrm>
            </p:grpSpPr>
            <p:sp>
              <p:nvSpPr>
                <p:cNvPr id="51228"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9"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30"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31"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32"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33"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34"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35"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1236"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1237"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1238"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1227"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1215" name="Group 63"/>
            <p:cNvGrpSpPr>
              <a:grpSpLocks/>
            </p:cNvGrpSpPr>
            <p:nvPr/>
          </p:nvGrpSpPr>
          <p:grpSpPr bwMode="auto">
            <a:xfrm>
              <a:off x="1749" y="8384"/>
              <a:ext cx="841" cy="1078"/>
              <a:chOff x="998" y="8591"/>
              <a:chExt cx="993" cy="1273"/>
            </a:xfrm>
          </p:grpSpPr>
          <p:grpSp>
            <p:nvGrpSpPr>
              <p:cNvPr id="51216" name="Group 64"/>
              <p:cNvGrpSpPr>
                <a:grpSpLocks noChangeAspect="1"/>
              </p:cNvGrpSpPr>
              <p:nvPr/>
            </p:nvGrpSpPr>
            <p:grpSpPr bwMode="auto">
              <a:xfrm>
                <a:off x="1203" y="8591"/>
                <a:ext cx="467" cy="680"/>
                <a:chOff x="4105" y="216"/>
                <a:chExt cx="1086" cy="1581"/>
              </a:xfrm>
            </p:grpSpPr>
            <p:sp>
              <p:nvSpPr>
                <p:cNvPr id="51218"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19"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0"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21"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2"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23"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24"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25"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1217"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51209"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287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2227"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8"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2229"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2230"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9"/>
          <p:cNvGrpSpPr>
            <a:grpSpLocks/>
          </p:cNvGrpSpPr>
          <p:nvPr/>
        </p:nvGrpSpPr>
        <p:grpSpPr bwMode="auto">
          <a:xfrm>
            <a:off x="395288" y="4941888"/>
            <a:ext cx="5043487" cy="1582737"/>
            <a:chOff x="1655" y="8119"/>
            <a:chExt cx="4286" cy="1344"/>
          </a:xfrm>
        </p:grpSpPr>
        <p:sp>
          <p:nvSpPr>
            <p:cNvPr id="80282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2238" name="Group 11"/>
            <p:cNvGrpSpPr>
              <a:grpSpLocks/>
            </p:cNvGrpSpPr>
            <p:nvPr/>
          </p:nvGrpSpPr>
          <p:grpSpPr bwMode="auto">
            <a:xfrm>
              <a:off x="2471" y="8384"/>
              <a:ext cx="960" cy="1077"/>
              <a:chOff x="1851" y="8591"/>
              <a:chExt cx="1133" cy="1270"/>
            </a:xfrm>
          </p:grpSpPr>
          <p:grpSp>
            <p:nvGrpSpPr>
              <p:cNvPr id="52291" name="Group 12"/>
              <p:cNvGrpSpPr>
                <a:grpSpLocks noChangeAspect="1"/>
              </p:cNvGrpSpPr>
              <p:nvPr/>
            </p:nvGrpSpPr>
            <p:grpSpPr bwMode="auto">
              <a:xfrm>
                <a:off x="2026" y="8591"/>
                <a:ext cx="657" cy="680"/>
                <a:chOff x="2925" y="799"/>
                <a:chExt cx="1970" cy="2041"/>
              </a:xfrm>
            </p:grpSpPr>
            <p:sp>
              <p:nvSpPr>
                <p:cNvPr id="52293"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4"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5"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6"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7"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8"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9"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300"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92"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2239" name="Group 22"/>
            <p:cNvGrpSpPr>
              <a:grpSpLocks/>
            </p:cNvGrpSpPr>
            <p:nvPr/>
          </p:nvGrpSpPr>
          <p:grpSpPr bwMode="auto">
            <a:xfrm>
              <a:off x="3400" y="8309"/>
              <a:ext cx="713" cy="1154"/>
              <a:chOff x="3039" y="8502"/>
              <a:chExt cx="842" cy="1363"/>
            </a:xfrm>
          </p:grpSpPr>
          <p:grpSp>
            <p:nvGrpSpPr>
              <p:cNvPr id="52278" name="Group 23"/>
              <p:cNvGrpSpPr>
                <a:grpSpLocks noChangeAspect="1"/>
              </p:cNvGrpSpPr>
              <p:nvPr/>
            </p:nvGrpSpPr>
            <p:grpSpPr bwMode="auto">
              <a:xfrm>
                <a:off x="3074" y="8502"/>
                <a:ext cx="662" cy="772"/>
                <a:chOff x="3696" y="2205"/>
                <a:chExt cx="1361" cy="1588"/>
              </a:xfrm>
            </p:grpSpPr>
            <p:sp>
              <p:nvSpPr>
                <p:cNvPr id="52280"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81"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82"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3"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4"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5"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6"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7"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8"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9"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90"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9"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2240" name="Group 36"/>
            <p:cNvGrpSpPr>
              <a:grpSpLocks/>
            </p:cNvGrpSpPr>
            <p:nvPr/>
          </p:nvGrpSpPr>
          <p:grpSpPr bwMode="auto">
            <a:xfrm>
              <a:off x="4246" y="8322"/>
              <a:ext cx="702" cy="1140"/>
              <a:chOff x="4037" y="8518"/>
              <a:chExt cx="829" cy="1346"/>
            </a:xfrm>
          </p:grpSpPr>
          <p:grpSp>
            <p:nvGrpSpPr>
              <p:cNvPr id="52266" name="Group 37"/>
              <p:cNvGrpSpPr>
                <a:grpSpLocks noChangeAspect="1"/>
              </p:cNvGrpSpPr>
              <p:nvPr/>
            </p:nvGrpSpPr>
            <p:grpSpPr bwMode="auto">
              <a:xfrm>
                <a:off x="4096" y="8518"/>
                <a:ext cx="605" cy="861"/>
                <a:chOff x="4105" y="216"/>
                <a:chExt cx="1270" cy="1808"/>
              </a:xfrm>
            </p:grpSpPr>
            <p:sp>
              <p:nvSpPr>
                <p:cNvPr id="52268"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9"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0"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71"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2"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73"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4"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5"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6"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7"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7"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2241" name="Group 49"/>
            <p:cNvGrpSpPr>
              <a:grpSpLocks/>
            </p:cNvGrpSpPr>
            <p:nvPr/>
          </p:nvGrpSpPr>
          <p:grpSpPr bwMode="auto">
            <a:xfrm>
              <a:off x="5098" y="8373"/>
              <a:ext cx="843" cy="1088"/>
              <a:chOff x="4955" y="8577"/>
              <a:chExt cx="997" cy="1285"/>
            </a:xfrm>
          </p:grpSpPr>
          <p:grpSp>
            <p:nvGrpSpPr>
              <p:cNvPr id="52253" name="Group 50"/>
              <p:cNvGrpSpPr>
                <a:grpSpLocks noChangeAspect="1"/>
              </p:cNvGrpSpPr>
              <p:nvPr/>
            </p:nvGrpSpPr>
            <p:grpSpPr bwMode="auto">
              <a:xfrm>
                <a:off x="5092" y="8577"/>
                <a:ext cx="606" cy="804"/>
                <a:chOff x="4105" y="339"/>
                <a:chExt cx="1270" cy="1685"/>
              </a:xfrm>
            </p:grpSpPr>
            <p:sp>
              <p:nvSpPr>
                <p:cNvPr id="52255"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6"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7"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8"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9"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0"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61"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62"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2263"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4"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5"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4"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2242" name="Group 63"/>
            <p:cNvGrpSpPr>
              <a:grpSpLocks/>
            </p:cNvGrpSpPr>
            <p:nvPr/>
          </p:nvGrpSpPr>
          <p:grpSpPr bwMode="auto">
            <a:xfrm>
              <a:off x="1749" y="8384"/>
              <a:ext cx="841" cy="1078"/>
              <a:chOff x="998" y="8591"/>
              <a:chExt cx="993" cy="1273"/>
            </a:xfrm>
          </p:grpSpPr>
          <p:grpSp>
            <p:nvGrpSpPr>
              <p:cNvPr id="52243" name="Group 64"/>
              <p:cNvGrpSpPr>
                <a:grpSpLocks noChangeAspect="1"/>
              </p:cNvGrpSpPr>
              <p:nvPr/>
            </p:nvGrpSpPr>
            <p:grpSpPr bwMode="auto">
              <a:xfrm>
                <a:off x="1203" y="8591"/>
                <a:ext cx="467" cy="680"/>
                <a:chOff x="4105" y="216"/>
                <a:chExt cx="1086" cy="1581"/>
              </a:xfrm>
            </p:grpSpPr>
            <p:sp>
              <p:nvSpPr>
                <p:cNvPr id="52245"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6"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7"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8"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9"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0"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1"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2"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4"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52233" name="Text Box 75"/>
          <p:cNvSpPr txBox="1">
            <a:spLocks noChangeArrowheads="1"/>
          </p:cNvSpPr>
          <p:nvPr/>
        </p:nvSpPr>
        <p:spPr bwMode="auto">
          <a:xfrm>
            <a:off x="323850" y="1728788"/>
            <a:ext cx="3887788" cy="1771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children could … think about what the other person saw rather than what they saw</a:t>
            </a:r>
            <a:r>
              <a:rPr lang="ja-JP" altLang="en-GB" i="0"/>
              <a:t>”</a:t>
            </a:r>
            <a:r>
              <a:rPr lang="en-GB" altLang="ja-JP" i="0"/>
              <a:t> </a:t>
            </a:r>
          </a:p>
          <a:p>
            <a:pPr algn="r" eaLnBrk="1" hangingPunct="1"/>
            <a:r>
              <a:rPr lang="en-GB" sz="1600" i="0"/>
              <a:t>(Flavell, Shipstead &amp; Croft 1978: 1210)</a:t>
            </a:r>
          </a:p>
        </p:txBody>
      </p:sp>
      <p:sp>
        <p:nvSpPr>
          <p:cNvPr id="802892" name="Rectangle 76"/>
          <p:cNvSpPr>
            <a:spLocks noChangeArrowheads="1"/>
          </p:cNvSpPr>
          <p:nvPr/>
        </p:nvSpPr>
        <p:spPr bwMode="auto">
          <a:xfrm>
            <a:off x="0" y="6937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02893" name="Rectangle 77"/>
          <p:cNvSpPr>
            <a:spLocks noChangeArrowheads="1"/>
          </p:cNvSpPr>
          <p:nvPr/>
        </p:nvSpPr>
        <p:spPr bwMode="auto">
          <a:xfrm flipH="1" flipV="1">
            <a:off x="0" y="3500438"/>
            <a:ext cx="91440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pic>
        <p:nvPicPr>
          <p:cNvPr id="52236"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1607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325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2"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3253"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3256" name="Group 9"/>
          <p:cNvGrpSpPr>
            <a:grpSpLocks/>
          </p:cNvGrpSpPr>
          <p:nvPr/>
        </p:nvGrpSpPr>
        <p:grpSpPr bwMode="auto">
          <a:xfrm>
            <a:off x="395288" y="4941888"/>
            <a:ext cx="5043487" cy="1582737"/>
            <a:chOff x="1655" y="8119"/>
            <a:chExt cx="4286" cy="1344"/>
          </a:xfrm>
        </p:grpSpPr>
        <p:sp>
          <p:nvSpPr>
            <p:cNvPr id="80282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3264" name="Group 11"/>
            <p:cNvGrpSpPr>
              <a:grpSpLocks/>
            </p:cNvGrpSpPr>
            <p:nvPr/>
          </p:nvGrpSpPr>
          <p:grpSpPr bwMode="auto">
            <a:xfrm>
              <a:off x="2471" y="8384"/>
              <a:ext cx="960" cy="1077"/>
              <a:chOff x="1851" y="8591"/>
              <a:chExt cx="1133" cy="1270"/>
            </a:xfrm>
          </p:grpSpPr>
          <p:grpSp>
            <p:nvGrpSpPr>
              <p:cNvPr id="53317" name="Group 12"/>
              <p:cNvGrpSpPr>
                <a:grpSpLocks noChangeAspect="1"/>
              </p:cNvGrpSpPr>
              <p:nvPr/>
            </p:nvGrpSpPr>
            <p:grpSpPr bwMode="auto">
              <a:xfrm>
                <a:off x="2026" y="8591"/>
                <a:ext cx="657" cy="680"/>
                <a:chOff x="2925" y="799"/>
                <a:chExt cx="1970" cy="2041"/>
              </a:xfrm>
            </p:grpSpPr>
            <p:sp>
              <p:nvSpPr>
                <p:cNvPr id="53319"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0"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1"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2"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23"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24"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25"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6"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8"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3265" name="Group 22"/>
            <p:cNvGrpSpPr>
              <a:grpSpLocks/>
            </p:cNvGrpSpPr>
            <p:nvPr/>
          </p:nvGrpSpPr>
          <p:grpSpPr bwMode="auto">
            <a:xfrm>
              <a:off x="3400" y="8309"/>
              <a:ext cx="713" cy="1154"/>
              <a:chOff x="3039" y="8502"/>
              <a:chExt cx="842" cy="1363"/>
            </a:xfrm>
          </p:grpSpPr>
          <p:grpSp>
            <p:nvGrpSpPr>
              <p:cNvPr id="53304" name="Group 23"/>
              <p:cNvGrpSpPr>
                <a:grpSpLocks noChangeAspect="1"/>
              </p:cNvGrpSpPr>
              <p:nvPr/>
            </p:nvGrpSpPr>
            <p:grpSpPr bwMode="auto">
              <a:xfrm>
                <a:off x="3074" y="8502"/>
                <a:ext cx="662" cy="772"/>
                <a:chOff x="3696" y="2205"/>
                <a:chExt cx="1361" cy="1588"/>
              </a:xfrm>
            </p:grpSpPr>
            <p:sp>
              <p:nvSpPr>
                <p:cNvPr id="53306"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7"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8"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9"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0"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1"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2"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3"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4"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15"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6"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305"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3266" name="Group 36"/>
            <p:cNvGrpSpPr>
              <a:grpSpLocks/>
            </p:cNvGrpSpPr>
            <p:nvPr/>
          </p:nvGrpSpPr>
          <p:grpSpPr bwMode="auto">
            <a:xfrm>
              <a:off x="4246" y="8322"/>
              <a:ext cx="702" cy="1140"/>
              <a:chOff x="4037" y="8518"/>
              <a:chExt cx="829" cy="1346"/>
            </a:xfrm>
          </p:grpSpPr>
          <p:grpSp>
            <p:nvGrpSpPr>
              <p:cNvPr id="53292" name="Group 37"/>
              <p:cNvGrpSpPr>
                <a:grpSpLocks noChangeAspect="1"/>
              </p:cNvGrpSpPr>
              <p:nvPr/>
            </p:nvGrpSpPr>
            <p:grpSpPr bwMode="auto">
              <a:xfrm>
                <a:off x="4096" y="8518"/>
                <a:ext cx="605" cy="861"/>
                <a:chOff x="4105" y="216"/>
                <a:chExt cx="1270" cy="1808"/>
              </a:xfrm>
            </p:grpSpPr>
            <p:sp>
              <p:nvSpPr>
                <p:cNvPr id="53294"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5"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6"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7"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8"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9"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0"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1"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302"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303"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93"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3267" name="Group 49"/>
            <p:cNvGrpSpPr>
              <a:grpSpLocks/>
            </p:cNvGrpSpPr>
            <p:nvPr/>
          </p:nvGrpSpPr>
          <p:grpSpPr bwMode="auto">
            <a:xfrm>
              <a:off x="5098" y="8373"/>
              <a:ext cx="843" cy="1088"/>
              <a:chOff x="4955" y="8577"/>
              <a:chExt cx="997" cy="1285"/>
            </a:xfrm>
          </p:grpSpPr>
          <p:grpSp>
            <p:nvGrpSpPr>
              <p:cNvPr id="53279" name="Group 50"/>
              <p:cNvGrpSpPr>
                <a:grpSpLocks noChangeAspect="1"/>
              </p:cNvGrpSpPr>
              <p:nvPr/>
            </p:nvGrpSpPr>
            <p:grpSpPr bwMode="auto">
              <a:xfrm>
                <a:off x="5092" y="8577"/>
                <a:ext cx="606" cy="804"/>
                <a:chOff x="4105" y="339"/>
                <a:chExt cx="1270" cy="1685"/>
              </a:xfrm>
            </p:grpSpPr>
            <p:sp>
              <p:nvSpPr>
                <p:cNvPr id="53281"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2"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3"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84"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5"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6"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7"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8"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3289"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0"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91"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80"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3268" name="Group 63"/>
            <p:cNvGrpSpPr>
              <a:grpSpLocks/>
            </p:cNvGrpSpPr>
            <p:nvPr/>
          </p:nvGrpSpPr>
          <p:grpSpPr bwMode="auto">
            <a:xfrm>
              <a:off x="1749" y="8384"/>
              <a:ext cx="841" cy="1078"/>
              <a:chOff x="998" y="8591"/>
              <a:chExt cx="993" cy="1273"/>
            </a:xfrm>
          </p:grpSpPr>
          <p:grpSp>
            <p:nvGrpSpPr>
              <p:cNvPr id="53269" name="Group 64"/>
              <p:cNvGrpSpPr>
                <a:grpSpLocks noChangeAspect="1"/>
              </p:cNvGrpSpPr>
              <p:nvPr/>
            </p:nvGrpSpPr>
            <p:grpSpPr bwMode="auto">
              <a:xfrm>
                <a:off x="1203" y="8591"/>
                <a:ext cx="467" cy="680"/>
                <a:chOff x="4105" y="216"/>
                <a:chExt cx="1086" cy="1581"/>
              </a:xfrm>
            </p:grpSpPr>
            <p:sp>
              <p:nvSpPr>
                <p:cNvPr id="53271"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2"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3"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4"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5"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6"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7"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8"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70"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53257" name="Text Box 75"/>
          <p:cNvSpPr txBox="1">
            <a:spLocks noChangeArrowheads="1"/>
          </p:cNvSpPr>
          <p:nvPr/>
        </p:nvSpPr>
        <p:spPr bwMode="auto">
          <a:xfrm>
            <a:off x="323850" y="1728788"/>
            <a:ext cx="3887788" cy="1771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children could … think about what the other person saw rather than what they saw</a:t>
            </a:r>
            <a:r>
              <a:rPr lang="ja-JP" altLang="en-GB" i="0"/>
              <a:t>”</a:t>
            </a:r>
            <a:r>
              <a:rPr lang="en-GB" altLang="ja-JP" i="0"/>
              <a:t> </a:t>
            </a:r>
          </a:p>
          <a:p>
            <a:pPr algn="r" eaLnBrk="1" hangingPunct="1"/>
            <a:r>
              <a:rPr lang="en-GB" sz="1600" i="0"/>
              <a:t>(Flavell, Shipstead &amp; Croft 1978: 1210)</a:t>
            </a:r>
          </a:p>
        </p:txBody>
      </p:sp>
      <p:sp>
        <p:nvSpPr>
          <p:cNvPr id="802892" name="Rectangle 76"/>
          <p:cNvSpPr>
            <a:spLocks noChangeArrowheads="1"/>
          </p:cNvSpPr>
          <p:nvPr/>
        </p:nvSpPr>
        <p:spPr bwMode="auto">
          <a:xfrm>
            <a:off x="0" y="6937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02893" name="Rectangle 77"/>
          <p:cNvSpPr>
            <a:spLocks noChangeArrowheads="1"/>
          </p:cNvSpPr>
          <p:nvPr/>
        </p:nvSpPr>
        <p:spPr bwMode="auto">
          <a:xfrm flipH="1" flipV="1">
            <a:off x="0" y="3500438"/>
            <a:ext cx="91440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pic>
        <p:nvPicPr>
          <p:cNvPr id="53260"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1" name="Rectangle 2"/>
          <p:cNvSpPr>
            <a:spLocks noChangeArrowheads="1"/>
          </p:cNvSpPr>
          <p:nvPr/>
        </p:nvSpPr>
        <p:spPr bwMode="auto">
          <a:xfrm rot="-60000">
            <a:off x="458788" y="2533650"/>
            <a:ext cx="554037"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3262" name="Text Box 75"/>
          <p:cNvSpPr txBox="1">
            <a:spLocks noChangeArrowheads="1"/>
          </p:cNvSpPr>
          <p:nvPr/>
        </p:nvSpPr>
        <p:spPr bwMode="auto">
          <a:xfrm>
            <a:off x="323850" y="1728788"/>
            <a:ext cx="38877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dirty="0"/>
              <a:t>“</a:t>
            </a:r>
            <a:r>
              <a:rPr lang="en-GB" altLang="ja-JP" i="0" dirty="0"/>
              <a:t>children could … think about what the other person </a:t>
            </a:r>
            <a:r>
              <a:rPr lang="en-GB" altLang="ja-JP" i="0" dirty="0">
                <a:effectLst>
                  <a:glow rad="101600">
                    <a:schemeClr val="tx1">
                      <a:alpha val="75000"/>
                    </a:schemeClr>
                  </a:glow>
                </a:effectLst>
              </a:rPr>
              <a:t>saw</a:t>
            </a:r>
            <a:r>
              <a:rPr lang="en-GB" altLang="ja-JP" i="0" dirty="0"/>
              <a:t> rather than what they saw</a:t>
            </a:r>
            <a:r>
              <a:rPr lang="ja-JP" altLang="en-GB" i="0" dirty="0"/>
              <a:t>”</a:t>
            </a:r>
            <a:r>
              <a:rPr lang="en-GB" altLang="ja-JP" i="0" dirty="0"/>
              <a:t> </a:t>
            </a:r>
          </a:p>
          <a:p>
            <a:pPr algn="r" eaLnBrk="1" hangingPunct="1"/>
            <a:r>
              <a:rPr lang="en-GB" sz="1600" i="0" dirty="0"/>
              <a:t>(Flavell, </a:t>
            </a:r>
            <a:r>
              <a:rPr lang="en-GB" sz="1600" i="0" dirty="0" err="1"/>
              <a:t>Shipstead</a:t>
            </a:r>
            <a:r>
              <a:rPr lang="en-GB" sz="1600" i="0" dirty="0"/>
              <a:t> &amp; Croft 1978: 1210)</a:t>
            </a:r>
          </a:p>
        </p:txBody>
      </p:sp>
    </p:spTree>
    <p:extLst>
      <p:ext uri="{BB962C8B-B14F-4D97-AF65-F5344CB8AC3E}">
        <p14:creationId xmlns:p14="http://schemas.microsoft.com/office/powerpoint/2010/main" val="1046005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179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427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4276"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4277"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4278"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79"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4280" name="Group 9"/>
          <p:cNvGrpSpPr>
            <a:grpSpLocks/>
          </p:cNvGrpSpPr>
          <p:nvPr/>
        </p:nvGrpSpPr>
        <p:grpSpPr bwMode="auto">
          <a:xfrm>
            <a:off x="395288" y="4941888"/>
            <a:ext cx="5043487" cy="1582737"/>
            <a:chOff x="1655" y="8119"/>
            <a:chExt cx="4286" cy="1344"/>
          </a:xfrm>
        </p:grpSpPr>
        <p:sp>
          <p:nvSpPr>
            <p:cNvPr id="801802"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4282" name="Group 11"/>
            <p:cNvGrpSpPr>
              <a:grpSpLocks/>
            </p:cNvGrpSpPr>
            <p:nvPr/>
          </p:nvGrpSpPr>
          <p:grpSpPr bwMode="auto">
            <a:xfrm>
              <a:off x="2471" y="8384"/>
              <a:ext cx="960" cy="1077"/>
              <a:chOff x="1851" y="8591"/>
              <a:chExt cx="1133" cy="1270"/>
            </a:xfrm>
          </p:grpSpPr>
          <p:grpSp>
            <p:nvGrpSpPr>
              <p:cNvPr id="54335" name="Group 12"/>
              <p:cNvGrpSpPr>
                <a:grpSpLocks noChangeAspect="1"/>
              </p:cNvGrpSpPr>
              <p:nvPr/>
            </p:nvGrpSpPr>
            <p:grpSpPr bwMode="auto">
              <a:xfrm>
                <a:off x="2026" y="8591"/>
                <a:ext cx="657" cy="680"/>
                <a:chOff x="2925" y="799"/>
                <a:chExt cx="1970" cy="2041"/>
              </a:xfrm>
            </p:grpSpPr>
            <p:sp>
              <p:nvSpPr>
                <p:cNvPr id="54337"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8"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9"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40"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41"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42"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43"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44"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4336"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4283" name="Group 22"/>
            <p:cNvGrpSpPr>
              <a:grpSpLocks/>
            </p:cNvGrpSpPr>
            <p:nvPr/>
          </p:nvGrpSpPr>
          <p:grpSpPr bwMode="auto">
            <a:xfrm>
              <a:off x="3400" y="8309"/>
              <a:ext cx="713" cy="1154"/>
              <a:chOff x="3039" y="8502"/>
              <a:chExt cx="842" cy="1363"/>
            </a:xfrm>
          </p:grpSpPr>
          <p:grpSp>
            <p:nvGrpSpPr>
              <p:cNvPr id="54322" name="Group 23"/>
              <p:cNvGrpSpPr>
                <a:grpSpLocks noChangeAspect="1"/>
              </p:cNvGrpSpPr>
              <p:nvPr/>
            </p:nvGrpSpPr>
            <p:grpSpPr bwMode="auto">
              <a:xfrm>
                <a:off x="3074" y="8502"/>
                <a:ext cx="662" cy="772"/>
                <a:chOff x="3696" y="2205"/>
                <a:chExt cx="1361" cy="1588"/>
              </a:xfrm>
            </p:grpSpPr>
            <p:sp>
              <p:nvSpPr>
                <p:cNvPr id="54324"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5"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6"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7"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8"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9"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30"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31"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32"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33"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4334"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4323"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4284" name="Group 36"/>
            <p:cNvGrpSpPr>
              <a:grpSpLocks/>
            </p:cNvGrpSpPr>
            <p:nvPr/>
          </p:nvGrpSpPr>
          <p:grpSpPr bwMode="auto">
            <a:xfrm>
              <a:off x="4246" y="8322"/>
              <a:ext cx="702" cy="1140"/>
              <a:chOff x="4037" y="8518"/>
              <a:chExt cx="829" cy="1346"/>
            </a:xfrm>
          </p:grpSpPr>
          <p:grpSp>
            <p:nvGrpSpPr>
              <p:cNvPr id="54310" name="Group 37"/>
              <p:cNvGrpSpPr>
                <a:grpSpLocks noChangeAspect="1"/>
              </p:cNvGrpSpPr>
              <p:nvPr/>
            </p:nvGrpSpPr>
            <p:grpSpPr bwMode="auto">
              <a:xfrm>
                <a:off x="4096" y="8518"/>
                <a:ext cx="605" cy="861"/>
                <a:chOff x="4105" y="216"/>
                <a:chExt cx="1270" cy="1808"/>
              </a:xfrm>
            </p:grpSpPr>
            <p:sp>
              <p:nvSpPr>
                <p:cNvPr id="54312"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3"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4"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15"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6"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17"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18"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19"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4320"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21"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4311"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4285" name="Group 49"/>
            <p:cNvGrpSpPr>
              <a:grpSpLocks/>
            </p:cNvGrpSpPr>
            <p:nvPr/>
          </p:nvGrpSpPr>
          <p:grpSpPr bwMode="auto">
            <a:xfrm>
              <a:off x="5098" y="8373"/>
              <a:ext cx="843" cy="1088"/>
              <a:chOff x="4955" y="8577"/>
              <a:chExt cx="997" cy="1285"/>
            </a:xfrm>
          </p:grpSpPr>
          <p:grpSp>
            <p:nvGrpSpPr>
              <p:cNvPr id="54297" name="Group 50"/>
              <p:cNvGrpSpPr>
                <a:grpSpLocks noChangeAspect="1"/>
              </p:cNvGrpSpPr>
              <p:nvPr/>
            </p:nvGrpSpPr>
            <p:grpSpPr bwMode="auto">
              <a:xfrm>
                <a:off x="5092" y="8577"/>
                <a:ext cx="606" cy="804"/>
                <a:chOff x="4105" y="339"/>
                <a:chExt cx="1270" cy="1685"/>
              </a:xfrm>
            </p:grpSpPr>
            <p:sp>
              <p:nvSpPr>
                <p:cNvPr id="54299"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0"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1"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02"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3"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04"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05"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06"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4307"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08"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4309"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4298"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4286" name="Group 63"/>
            <p:cNvGrpSpPr>
              <a:grpSpLocks/>
            </p:cNvGrpSpPr>
            <p:nvPr/>
          </p:nvGrpSpPr>
          <p:grpSpPr bwMode="auto">
            <a:xfrm>
              <a:off x="1749" y="8384"/>
              <a:ext cx="841" cy="1078"/>
              <a:chOff x="998" y="8591"/>
              <a:chExt cx="993" cy="1273"/>
            </a:xfrm>
          </p:grpSpPr>
          <p:grpSp>
            <p:nvGrpSpPr>
              <p:cNvPr id="54287" name="Group 64"/>
              <p:cNvGrpSpPr>
                <a:grpSpLocks noChangeAspect="1"/>
              </p:cNvGrpSpPr>
              <p:nvPr/>
            </p:nvGrpSpPr>
            <p:grpSpPr bwMode="auto">
              <a:xfrm>
                <a:off x="1203" y="8591"/>
                <a:ext cx="467" cy="680"/>
                <a:chOff x="4105" y="216"/>
                <a:chExt cx="1086" cy="1581"/>
              </a:xfrm>
            </p:grpSpPr>
            <p:sp>
              <p:nvSpPr>
                <p:cNvPr id="54289"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0"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1"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292"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3"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294"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295"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296"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4288"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895391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529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530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530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5302"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5303"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5305" name="Group 10"/>
            <p:cNvGrpSpPr>
              <a:grpSpLocks/>
            </p:cNvGrpSpPr>
            <p:nvPr/>
          </p:nvGrpSpPr>
          <p:grpSpPr bwMode="auto">
            <a:xfrm>
              <a:off x="2471" y="8384"/>
              <a:ext cx="960" cy="1077"/>
              <a:chOff x="1851" y="8591"/>
              <a:chExt cx="1133" cy="1270"/>
            </a:xfrm>
          </p:grpSpPr>
          <p:grpSp>
            <p:nvGrpSpPr>
              <p:cNvPr id="55358" name="Group 11"/>
              <p:cNvGrpSpPr>
                <a:grpSpLocks noChangeAspect="1"/>
              </p:cNvGrpSpPr>
              <p:nvPr/>
            </p:nvGrpSpPr>
            <p:grpSpPr bwMode="auto">
              <a:xfrm>
                <a:off x="2026" y="8591"/>
                <a:ext cx="657" cy="680"/>
                <a:chOff x="2925" y="799"/>
                <a:chExt cx="1970" cy="2041"/>
              </a:xfrm>
            </p:grpSpPr>
            <p:sp>
              <p:nvSpPr>
                <p:cNvPr id="5536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6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6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6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6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535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5306" name="Group 21"/>
            <p:cNvGrpSpPr>
              <a:grpSpLocks/>
            </p:cNvGrpSpPr>
            <p:nvPr/>
          </p:nvGrpSpPr>
          <p:grpSpPr bwMode="auto">
            <a:xfrm>
              <a:off x="3400" y="8309"/>
              <a:ext cx="713" cy="1154"/>
              <a:chOff x="3039" y="8502"/>
              <a:chExt cx="842" cy="1363"/>
            </a:xfrm>
          </p:grpSpPr>
          <p:grpSp>
            <p:nvGrpSpPr>
              <p:cNvPr id="55345" name="Group 22"/>
              <p:cNvGrpSpPr>
                <a:grpSpLocks noChangeAspect="1"/>
              </p:cNvGrpSpPr>
              <p:nvPr/>
            </p:nvGrpSpPr>
            <p:grpSpPr bwMode="auto">
              <a:xfrm>
                <a:off x="3074" y="8502"/>
                <a:ext cx="662" cy="772"/>
                <a:chOff x="3696" y="2205"/>
                <a:chExt cx="1361" cy="1588"/>
              </a:xfrm>
            </p:grpSpPr>
            <p:sp>
              <p:nvSpPr>
                <p:cNvPr id="5534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5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5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5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5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535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534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5307" name="Group 35"/>
            <p:cNvGrpSpPr>
              <a:grpSpLocks/>
            </p:cNvGrpSpPr>
            <p:nvPr/>
          </p:nvGrpSpPr>
          <p:grpSpPr bwMode="auto">
            <a:xfrm>
              <a:off x="4246" y="8322"/>
              <a:ext cx="702" cy="1140"/>
              <a:chOff x="4037" y="8518"/>
              <a:chExt cx="829" cy="1346"/>
            </a:xfrm>
          </p:grpSpPr>
          <p:grpSp>
            <p:nvGrpSpPr>
              <p:cNvPr id="55333" name="Group 36"/>
              <p:cNvGrpSpPr>
                <a:grpSpLocks noChangeAspect="1"/>
              </p:cNvGrpSpPr>
              <p:nvPr/>
            </p:nvGrpSpPr>
            <p:grpSpPr bwMode="auto">
              <a:xfrm>
                <a:off x="4096" y="8518"/>
                <a:ext cx="605" cy="861"/>
                <a:chOff x="4105" y="216"/>
                <a:chExt cx="1270" cy="1808"/>
              </a:xfrm>
            </p:grpSpPr>
            <p:sp>
              <p:nvSpPr>
                <p:cNvPr id="5533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3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4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4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4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534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4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533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5308" name="Group 48"/>
            <p:cNvGrpSpPr>
              <a:grpSpLocks/>
            </p:cNvGrpSpPr>
            <p:nvPr/>
          </p:nvGrpSpPr>
          <p:grpSpPr bwMode="auto">
            <a:xfrm>
              <a:off x="5098" y="8373"/>
              <a:ext cx="843" cy="1088"/>
              <a:chOff x="4955" y="8577"/>
              <a:chExt cx="997" cy="1285"/>
            </a:xfrm>
          </p:grpSpPr>
          <p:grpSp>
            <p:nvGrpSpPr>
              <p:cNvPr id="55320" name="Group 49"/>
              <p:cNvGrpSpPr>
                <a:grpSpLocks noChangeAspect="1"/>
              </p:cNvGrpSpPr>
              <p:nvPr/>
            </p:nvGrpSpPr>
            <p:grpSpPr bwMode="auto">
              <a:xfrm>
                <a:off x="5092" y="8577"/>
                <a:ext cx="606" cy="804"/>
                <a:chOff x="4105" y="339"/>
                <a:chExt cx="1270" cy="1685"/>
              </a:xfrm>
            </p:grpSpPr>
            <p:sp>
              <p:nvSpPr>
                <p:cNvPr id="5532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2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2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2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2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533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3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533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532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5309" name="Group 62"/>
            <p:cNvGrpSpPr>
              <a:grpSpLocks/>
            </p:cNvGrpSpPr>
            <p:nvPr/>
          </p:nvGrpSpPr>
          <p:grpSpPr bwMode="auto">
            <a:xfrm>
              <a:off x="1749" y="8384"/>
              <a:ext cx="841" cy="1078"/>
              <a:chOff x="998" y="8591"/>
              <a:chExt cx="993" cy="1273"/>
            </a:xfrm>
          </p:grpSpPr>
          <p:grpSp>
            <p:nvGrpSpPr>
              <p:cNvPr id="55310" name="Group 63"/>
              <p:cNvGrpSpPr>
                <a:grpSpLocks noChangeAspect="1"/>
              </p:cNvGrpSpPr>
              <p:nvPr/>
            </p:nvGrpSpPr>
            <p:grpSpPr bwMode="auto">
              <a:xfrm>
                <a:off x="1203" y="8591"/>
                <a:ext cx="467" cy="680"/>
                <a:chOff x="4105" y="216"/>
                <a:chExt cx="1086" cy="1581"/>
              </a:xfrm>
            </p:grpSpPr>
            <p:sp>
              <p:nvSpPr>
                <p:cNvPr id="5531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1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1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1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1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531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1643302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2714390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3698444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3"/>
          <p:cNvPicPr>
            <a:picLocks noChangeAspect="1" noChangeArrowheads="1"/>
          </p:cNvPicPr>
          <p:nvPr/>
        </p:nvPicPr>
        <p:blipFill>
          <a:blip r:embed="rId3">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5"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pic>
        <p:nvPicPr>
          <p:cNvPr id="57346" name="Picture 73"/>
          <p:cNvPicPr>
            <a:picLocks noChangeAspect="1" noChangeArrowheads="1"/>
          </p:cNvPicPr>
          <p:nvPr/>
        </p:nvPicPr>
        <p:blipFill>
          <a:blip r:embed="rId3">
            <a:extLst>
              <a:ext uri="{28A0092B-C50C-407E-A947-70E740481C1C}">
                <a14:useLocalDpi xmlns:a14="http://schemas.microsoft.com/office/drawing/2010/main" val="0"/>
              </a:ext>
            </a:extLst>
          </a:blip>
          <a:srcRect l="70444" t="68932" r="11240" b="9349"/>
          <a:stretch>
            <a:fillRect/>
          </a:stretch>
        </p:blipFill>
        <p:spPr bwMode="auto">
          <a:xfrm>
            <a:off x="4038600" y="2362200"/>
            <a:ext cx="5105400" cy="4495800"/>
          </a:xfrm>
          <a:prstGeom prst="rect">
            <a:avLst/>
          </a:prstGeom>
          <a:noFill/>
          <a:ln>
            <a:noFill/>
          </a:ln>
          <a:effectLst>
            <a:glow rad="406400">
              <a:schemeClr val="bg1">
                <a:alpha val="75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5627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906280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6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2467"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2468"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246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2470"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2471" name="Group 8"/>
          <p:cNvGrpSpPr>
            <a:grpSpLocks/>
          </p:cNvGrpSpPr>
          <p:nvPr/>
        </p:nvGrpSpPr>
        <p:grpSpPr bwMode="auto">
          <a:xfrm>
            <a:off x="395288" y="4941888"/>
            <a:ext cx="5043487" cy="1582737"/>
            <a:chOff x="1655" y="8119"/>
            <a:chExt cx="4286" cy="1344"/>
          </a:xfrm>
        </p:grpSpPr>
        <p:sp>
          <p:nvSpPr>
            <p:cNvPr id="70656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2477" name="Group 10"/>
            <p:cNvGrpSpPr>
              <a:grpSpLocks/>
            </p:cNvGrpSpPr>
            <p:nvPr/>
          </p:nvGrpSpPr>
          <p:grpSpPr bwMode="auto">
            <a:xfrm>
              <a:off x="2471" y="8384"/>
              <a:ext cx="960" cy="1077"/>
              <a:chOff x="1851" y="8591"/>
              <a:chExt cx="1133" cy="1270"/>
            </a:xfrm>
          </p:grpSpPr>
          <p:grpSp>
            <p:nvGrpSpPr>
              <p:cNvPr id="62530" name="Group 11"/>
              <p:cNvGrpSpPr>
                <a:grpSpLocks noChangeAspect="1"/>
              </p:cNvGrpSpPr>
              <p:nvPr/>
            </p:nvGrpSpPr>
            <p:grpSpPr bwMode="auto">
              <a:xfrm>
                <a:off x="2026" y="8591"/>
                <a:ext cx="657" cy="680"/>
                <a:chOff x="2925" y="799"/>
                <a:chExt cx="1970" cy="2041"/>
              </a:xfrm>
            </p:grpSpPr>
            <p:sp>
              <p:nvSpPr>
                <p:cNvPr id="62532"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3"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4"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5"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36"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37"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38"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39"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2531"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2478" name="Group 21"/>
            <p:cNvGrpSpPr>
              <a:grpSpLocks/>
            </p:cNvGrpSpPr>
            <p:nvPr/>
          </p:nvGrpSpPr>
          <p:grpSpPr bwMode="auto">
            <a:xfrm>
              <a:off x="3400" y="8309"/>
              <a:ext cx="713" cy="1154"/>
              <a:chOff x="3039" y="8502"/>
              <a:chExt cx="842" cy="1363"/>
            </a:xfrm>
          </p:grpSpPr>
          <p:grpSp>
            <p:nvGrpSpPr>
              <p:cNvPr id="62517" name="Group 22"/>
              <p:cNvGrpSpPr>
                <a:grpSpLocks noChangeAspect="1"/>
              </p:cNvGrpSpPr>
              <p:nvPr/>
            </p:nvGrpSpPr>
            <p:grpSpPr bwMode="auto">
              <a:xfrm>
                <a:off x="3074" y="8502"/>
                <a:ext cx="662" cy="772"/>
                <a:chOff x="3696" y="2205"/>
                <a:chExt cx="1361" cy="1588"/>
              </a:xfrm>
            </p:grpSpPr>
            <p:sp>
              <p:nvSpPr>
                <p:cNvPr id="62519"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0"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1"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2"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3"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4"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25"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26"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27"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28"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2529"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2518"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2479" name="Group 35"/>
            <p:cNvGrpSpPr>
              <a:grpSpLocks/>
            </p:cNvGrpSpPr>
            <p:nvPr/>
          </p:nvGrpSpPr>
          <p:grpSpPr bwMode="auto">
            <a:xfrm>
              <a:off x="4246" y="8322"/>
              <a:ext cx="702" cy="1140"/>
              <a:chOff x="4037" y="8518"/>
              <a:chExt cx="829" cy="1346"/>
            </a:xfrm>
          </p:grpSpPr>
          <p:grpSp>
            <p:nvGrpSpPr>
              <p:cNvPr id="62505" name="Group 36"/>
              <p:cNvGrpSpPr>
                <a:grpSpLocks noChangeAspect="1"/>
              </p:cNvGrpSpPr>
              <p:nvPr/>
            </p:nvGrpSpPr>
            <p:grpSpPr bwMode="auto">
              <a:xfrm>
                <a:off x="4096" y="8518"/>
                <a:ext cx="605" cy="861"/>
                <a:chOff x="4105" y="216"/>
                <a:chExt cx="1270" cy="1808"/>
              </a:xfrm>
            </p:grpSpPr>
            <p:sp>
              <p:nvSpPr>
                <p:cNvPr id="62507"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8"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9"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10"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11"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12"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13"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14"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2515"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16"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2506"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2480" name="Group 48"/>
            <p:cNvGrpSpPr>
              <a:grpSpLocks/>
            </p:cNvGrpSpPr>
            <p:nvPr/>
          </p:nvGrpSpPr>
          <p:grpSpPr bwMode="auto">
            <a:xfrm>
              <a:off x="5098" y="8373"/>
              <a:ext cx="843" cy="1088"/>
              <a:chOff x="4955" y="8577"/>
              <a:chExt cx="997" cy="1285"/>
            </a:xfrm>
          </p:grpSpPr>
          <p:grpSp>
            <p:nvGrpSpPr>
              <p:cNvPr id="62492" name="Group 49"/>
              <p:cNvGrpSpPr>
                <a:grpSpLocks noChangeAspect="1"/>
              </p:cNvGrpSpPr>
              <p:nvPr/>
            </p:nvGrpSpPr>
            <p:grpSpPr bwMode="auto">
              <a:xfrm>
                <a:off x="5092" y="8577"/>
                <a:ext cx="606" cy="804"/>
                <a:chOff x="4105" y="339"/>
                <a:chExt cx="1270" cy="1685"/>
              </a:xfrm>
            </p:grpSpPr>
            <p:sp>
              <p:nvSpPr>
                <p:cNvPr id="62494"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5"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6"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97"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8"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99"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00"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01"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2502"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03"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2504"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2493"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2481" name="Group 62"/>
            <p:cNvGrpSpPr>
              <a:grpSpLocks/>
            </p:cNvGrpSpPr>
            <p:nvPr/>
          </p:nvGrpSpPr>
          <p:grpSpPr bwMode="auto">
            <a:xfrm>
              <a:off x="1749" y="8384"/>
              <a:ext cx="841" cy="1078"/>
              <a:chOff x="998" y="8591"/>
              <a:chExt cx="993" cy="1273"/>
            </a:xfrm>
          </p:grpSpPr>
          <p:grpSp>
            <p:nvGrpSpPr>
              <p:cNvPr id="62482" name="Group 63"/>
              <p:cNvGrpSpPr>
                <a:grpSpLocks noChangeAspect="1"/>
              </p:cNvGrpSpPr>
              <p:nvPr/>
            </p:nvGrpSpPr>
            <p:grpSpPr bwMode="auto">
              <a:xfrm>
                <a:off x="1203" y="8591"/>
                <a:ext cx="467" cy="680"/>
                <a:chOff x="4105" y="216"/>
                <a:chExt cx="1086" cy="1581"/>
              </a:xfrm>
            </p:grpSpPr>
            <p:sp>
              <p:nvSpPr>
                <p:cNvPr id="62484"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5"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6"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87"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8"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89"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490"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491"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2483"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2472"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Text Box 75"/>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2475" name="Picture 77"/>
          <p:cNvPicPr>
            <a:picLocks noChangeAspect="1" noChangeArrowheads="1"/>
          </p:cNvPicPr>
          <p:nvPr/>
        </p:nvPicPr>
        <p:blipFill>
          <a:blip r:embed="rId4">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2208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3307497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00013"/>
            <a:ext cx="9432925" cy="703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Text Box 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32512656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6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2467"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2468"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246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2470"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2471" name="Group 8"/>
          <p:cNvGrpSpPr>
            <a:grpSpLocks/>
          </p:cNvGrpSpPr>
          <p:nvPr/>
        </p:nvGrpSpPr>
        <p:grpSpPr bwMode="auto">
          <a:xfrm>
            <a:off x="395288" y="4941888"/>
            <a:ext cx="5043487" cy="1582737"/>
            <a:chOff x="1655" y="8119"/>
            <a:chExt cx="4286" cy="1344"/>
          </a:xfrm>
        </p:grpSpPr>
        <p:sp>
          <p:nvSpPr>
            <p:cNvPr id="70656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2477" name="Group 10"/>
            <p:cNvGrpSpPr>
              <a:grpSpLocks/>
            </p:cNvGrpSpPr>
            <p:nvPr/>
          </p:nvGrpSpPr>
          <p:grpSpPr bwMode="auto">
            <a:xfrm>
              <a:off x="2471" y="8384"/>
              <a:ext cx="960" cy="1077"/>
              <a:chOff x="1851" y="8591"/>
              <a:chExt cx="1133" cy="1270"/>
            </a:xfrm>
          </p:grpSpPr>
          <p:grpSp>
            <p:nvGrpSpPr>
              <p:cNvPr id="62530" name="Group 11"/>
              <p:cNvGrpSpPr>
                <a:grpSpLocks noChangeAspect="1"/>
              </p:cNvGrpSpPr>
              <p:nvPr/>
            </p:nvGrpSpPr>
            <p:grpSpPr bwMode="auto">
              <a:xfrm>
                <a:off x="2026" y="8591"/>
                <a:ext cx="657" cy="680"/>
                <a:chOff x="2925" y="799"/>
                <a:chExt cx="1970" cy="2041"/>
              </a:xfrm>
            </p:grpSpPr>
            <p:sp>
              <p:nvSpPr>
                <p:cNvPr id="62532"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3"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4"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35"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36"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37"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38"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39"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2531"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2478" name="Group 21"/>
            <p:cNvGrpSpPr>
              <a:grpSpLocks/>
            </p:cNvGrpSpPr>
            <p:nvPr/>
          </p:nvGrpSpPr>
          <p:grpSpPr bwMode="auto">
            <a:xfrm>
              <a:off x="3400" y="8309"/>
              <a:ext cx="713" cy="1154"/>
              <a:chOff x="3039" y="8502"/>
              <a:chExt cx="842" cy="1363"/>
            </a:xfrm>
          </p:grpSpPr>
          <p:grpSp>
            <p:nvGrpSpPr>
              <p:cNvPr id="62517" name="Group 22"/>
              <p:cNvGrpSpPr>
                <a:grpSpLocks noChangeAspect="1"/>
              </p:cNvGrpSpPr>
              <p:nvPr/>
            </p:nvGrpSpPr>
            <p:grpSpPr bwMode="auto">
              <a:xfrm>
                <a:off x="3074" y="8502"/>
                <a:ext cx="662" cy="772"/>
                <a:chOff x="3696" y="2205"/>
                <a:chExt cx="1361" cy="1588"/>
              </a:xfrm>
            </p:grpSpPr>
            <p:sp>
              <p:nvSpPr>
                <p:cNvPr id="62519"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0"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2521"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2"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3"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24"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25"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26"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27"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28"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2529"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2518"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2479" name="Group 35"/>
            <p:cNvGrpSpPr>
              <a:grpSpLocks/>
            </p:cNvGrpSpPr>
            <p:nvPr/>
          </p:nvGrpSpPr>
          <p:grpSpPr bwMode="auto">
            <a:xfrm>
              <a:off x="4246" y="8322"/>
              <a:ext cx="702" cy="1140"/>
              <a:chOff x="4037" y="8518"/>
              <a:chExt cx="829" cy="1346"/>
            </a:xfrm>
          </p:grpSpPr>
          <p:grpSp>
            <p:nvGrpSpPr>
              <p:cNvPr id="62505" name="Group 36"/>
              <p:cNvGrpSpPr>
                <a:grpSpLocks noChangeAspect="1"/>
              </p:cNvGrpSpPr>
              <p:nvPr/>
            </p:nvGrpSpPr>
            <p:grpSpPr bwMode="auto">
              <a:xfrm>
                <a:off x="4096" y="8518"/>
                <a:ext cx="605" cy="861"/>
                <a:chOff x="4105" y="216"/>
                <a:chExt cx="1270" cy="1808"/>
              </a:xfrm>
            </p:grpSpPr>
            <p:sp>
              <p:nvSpPr>
                <p:cNvPr id="62507"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8"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09"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510"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511"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512"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13"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14"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2515"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16"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2506"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2480" name="Group 48"/>
            <p:cNvGrpSpPr>
              <a:grpSpLocks/>
            </p:cNvGrpSpPr>
            <p:nvPr/>
          </p:nvGrpSpPr>
          <p:grpSpPr bwMode="auto">
            <a:xfrm>
              <a:off x="5098" y="8373"/>
              <a:ext cx="843" cy="1088"/>
              <a:chOff x="4955" y="8577"/>
              <a:chExt cx="997" cy="1285"/>
            </a:xfrm>
          </p:grpSpPr>
          <p:grpSp>
            <p:nvGrpSpPr>
              <p:cNvPr id="62492" name="Group 49"/>
              <p:cNvGrpSpPr>
                <a:grpSpLocks noChangeAspect="1"/>
              </p:cNvGrpSpPr>
              <p:nvPr/>
            </p:nvGrpSpPr>
            <p:grpSpPr bwMode="auto">
              <a:xfrm>
                <a:off x="5092" y="8577"/>
                <a:ext cx="606" cy="804"/>
                <a:chOff x="4105" y="339"/>
                <a:chExt cx="1270" cy="1685"/>
              </a:xfrm>
            </p:grpSpPr>
            <p:sp>
              <p:nvSpPr>
                <p:cNvPr id="62494"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5"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6"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97"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98"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99"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500"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501"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2502"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2503"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2504"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2493"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2481" name="Group 62"/>
            <p:cNvGrpSpPr>
              <a:grpSpLocks/>
            </p:cNvGrpSpPr>
            <p:nvPr/>
          </p:nvGrpSpPr>
          <p:grpSpPr bwMode="auto">
            <a:xfrm>
              <a:off x="1749" y="8384"/>
              <a:ext cx="841" cy="1078"/>
              <a:chOff x="998" y="8591"/>
              <a:chExt cx="993" cy="1273"/>
            </a:xfrm>
          </p:grpSpPr>
          <p:grpSp>
            <p:nvGrpSpPr>
              <p:cNvPr id="62482" name="Group 63"/>
              <p:cNvGrpSpPr>
                <a:grpSpLocks noChangeAspect="1"/>
              </p:cNvGrpSpPr>
              <p:nvPr/>
            </p:nvGrpSpPr>
            <p:grpSpPr bwMode="auto">
              <a:xfrm>
                <a:off x="1203" y="8591"/>
                <a:ext cx="467" cy="680"/>
                <a:chOff x="4105" y="216"/>
                <a:chExt cx="1086" cy="1581"/>
              </a:xfrm>
            </p:grpSpPr>
            <p:sp>
              <p:nvSpPr>
                <p:cNvPr id="62484"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5"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6"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2487"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2488"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2489"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2490"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2491"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2483"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2472"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Text Box 75"/>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2474" name="Picture 76"/>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5" name="Picture 77"/>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7740352" y="4653136"/>
            <a:ext cx="360040" cy="1440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712248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349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2"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3493"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3494"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3495"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3504" name="Group 10"/>
            <p:cNvGrpSpPr>
              <a:grpSpLocks/>
            </p:cNvGrpSpPr>
            <p:nvPr/>
          </p:nvGrpSpPr>
          <p:grpSpPr bwMode="auto">
            <a:xfrm>
              <a:off x="2471" y="8384"/>
              <a:ext cx="960" cy="1077"/>
              <a:chOff x="1851" y="8591"/>
              <a:chExt cx="1133" cy="1270"/>
            </a:xfrm>
          </p:grpSpPr>
          <p:grpSp>
            <p:nvGrpSpPr>
              <p:cNvPr id="63557" name="Group 11"/>
              <p:cNvGrpSpPr>
                <a:grpSpLocks noChangeAspect="1"/>
              </p:cNvGrpSpPr>
              <p:nvPr/>
            </p:nvGrpSpPr>
            <p:grpSpPr bwMode="auto">
              <a:xfrm>
                <a:off x="2026" y="8591"/>
                <a:ext cx="657" cy="680"/>
                <a:chOff x="2925" y="799"/>
                <a:chExt cx="1970" cy="2041"/>
              </a:xfrm>
            </p:grpSpPr>
            <p:sp>
              <p:nvSpPr>
                <p:cNvPr id="6355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6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6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6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6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6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6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6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3505" name="Group 21"/>
            <p:cNvGrpSpPr>
              <a:grpSpLocks/>
            </p:cNvGrpSpPr>
            <p:nvPr/>
          </p:nvGrpSpPr>
          <p:grpSpPr bwMode="auto">
            <a:xfrm>
              <a:off x="3400" y="8309"/>
              <a:ext cx="713" cy="1154"/>
              <a:chOff x="3039" y="8502"/>
              <a:chExt cx="842" cy="1363"/>
            </a:xfrm>
          </p:grpSpPr>
          <p:grpSp>
            <p:nvGrpSpPr>
              <p:cNvPr id="63544" name="Group 22"/>
              <p:cNvGrpSpPr>
                <a:grpSpLocks noChangeAspect="1"/>
              </p:cNvGrpSpPr>
              <p:nvPr/>
            </p:nvGrpSpPr>
            <p:grpSpPr bwMode="auto">
              <a:xfrm>
                <a:off x="3074" y="8502"/>
                <a:ext cx="662" cy="772"/>
                <a:chOff x="3696" y="2205"/>
                <a:chExt cx="1361" cy="1588"/>
              </a:xfrm>
            </p:grpSpPr>
            <p:sp>
              <p:nvSpPr>
                <p:cNvPr id="6354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5"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5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4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3506" name="Group 35"/>
            <p:cNvGrpSpPr>
              <a:grpSpLocks/>
            </p:cNvGrpSpPr>
            <p:nvPr/>
          </p:nvGrpSpPr>
          <p:grpSpPr bwMode="auto">
            <a:xfrm>
              <a:off x="4246" y="8322"/>
              <a:ext cx="702" cy="1140"/>
              <a:chOff x="4037" y="8518"/>
              <a:chExt cx="829" cy="1346"/>
            </a:xfrm>
          </p:grpSpPr>
          <p:grpSp>
            <p:nvGrpSpPr>
              <p:cNvPr id="63532" name="Group 36"/>
              <p:cNvGrpSpPr>
                <a:grpSpLocks noChangeAspect="1"/>
              </p:cNvGrpSpPr>
              <p:nvPr/>
            </p:nvGrpSpPr>
            <p:grpSpPr bwMode="auto">
              <a:xfrm>
                <a:off x="4096" y="8518"/>
                <a:ext cx="605" cy="861"/>
                <a:chOff x="4105" y="216"/>
                <a:chExt cx="1270" cy="1808"/>
              </a:xfrm>
            </p:grpSpPr>
            <p:sp>
              <p:nvSpPr>
                <p:cNvPr id="6353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1"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4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4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3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3507" name="Group 48"/>
            <p:cNvGrpSpPr>
              <a:grpSpLocks/>
            </p:cNvGrpSpPr>
            <p:nvPr/>
          </p:nvGrpSpPr>
          <p:grpSpPr bwMode="auto">
            <a:xfrm>
              <a:off x="5098" y="8373"/>
              <a:ext cx="843" cy="1088"/>
              <a:chOff x="4955" y="8577"/>
              <a:chExt cx="997" cy="1285"/>
            </a:xfrm>
          </p:grpSpPr>
          <p:grpSp>
            <p:nvGrpSpPr>
              <p:cNvPr id="63519" name="Group 49"/>
              <p:cNvGrpSpPr>
                <a:grpSpLocks noChangeAspect="1"/>
              </p:cNvGrpSpPr>
              <p:nvPr/>
            </p:nvGrpSpPr>
            <p:grpSpPr bwMode="auto">
              <a:xfrm>
                <a:off x="5092" y="8577"/>
                <a:ext cx="606" cy="804"/>
                <a:chOff x="4105" y="339"/>
                <a:chExt cx="1270" cy="1685"/>
              </a:xfrm>
            </p:grpSpPr>
            <p:sp>
              <p:nvSpPr>
                <p:cNvPr id="6352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2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2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8"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352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3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2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3508" name="Group 62"/>
            <p:cNvGrpSpPr>
              <a:grpSpLocks/>
            </p:cNvGrpSpPr>
            <p:nvPr/>
          </p:nvGrpSpPr>
          <p:grpSpPr bwMode="auto">
            <a:xfrm>
              <a:off x="1749" y="8384"/>
              <a:ext cx="841" cy="1078"/>
              <a:chOff x="998" y="8591"/>
              <a:chExt cx="993" cy="1273"/>
            </a:xfrm>
          </p:grpSpPr>
          <p:grpSp>
            <p:nvGrpSpPr>
              <p:cNvPr id="63509" name="Group 63"/>
              <p:cNvGrpSpPr>
                <a:grpSpLocks noChangeAspect="1"/>
              </p:cNvGrpSpPr>
              <p:nvPr/>
            </p:nvGrpSpPr>
            <p:grpSpPr bwMode="auto">
              <a:xfrm>
                <a:off x="1203" y="8591"/>
                <a:ext cx="467" cy="680"/>
                <a:chOff x="4105" y="216"/>
                <a:chExt cx="1086" cy="1581"/>
              </a:xfrm>
            </p:grpSpPr>
            <p:sp>
              <p:nvSpPr>
                <p:cNvPr id="6351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8"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1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3496"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7"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3498"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00" name="Text Box 77"/>
          <p:cNvSpPr txBox="1">
            <a:spLocks noChangeArrowheads="1"/>
          </p:cNvSpPr>
          <p:nvPr/>
        </p:nvSpPr>
        <p:spPr bwMode="auto">
          <a:xfrm>
            <a:off x="323850" y="2808288"/>
            <a:ext cx="4176713" cy="1739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Helping by informing inextricably involves … an understanding of others</a:t>
            </a:r>
            <a:r>
              <a:rPr lang="ja-JP" altLang="en-GB" i="0"/>
              <a:t>’</a:t>
            </a:r>
            <a:r>
              <a:rPr lang="en-GB" altLang="ja-JP" i="0"/>
              <a:t> goals and … of others</a:t>
            </a:r>
            <a:r>
              <a:rPr lang="ja-JP" altLang="en-GB" i="0"/>
              <a:t>’</a:t>
            </a:r>
            <a:r>
              <a:rPr lang="en-GB" altLang="ja-JP" i="0"/>
              <a:t> ignorance.</a:t>
            </a:r>
            <a:r>
              <a:rPr lang="ja-JP" altLang="en-GB" i="0"/>
              <a:t>”</a:t>
            </a:r>
            <a:endParaRPr lang="en-GB" altLang="ja-JP" i="0"/>
          </a:p>
          <a:p>
            <a:pPr algn="r" eaLnBrk="1" hangingPunct="1"/>
            <a:r>
              <a:rPr lang="en-GB" sz="1400" i="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Tree>
    <p:extLst>
      <p:ext uri="{BB962C8B-B14F-4D97-AF65-F5344CB8AC3E}">
        <p14:creationId xmlns:p14="http://schemas.microsoft.com/office/powerpoint/2010/main" val="42767040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451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6"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goal</a:t>
            </a:r>
            <a:r>
              <a:rPr lang="en-GB" altLang="ja-JP" i="0" dirty="0"/>
              <a:t>-</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7"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4518"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4519"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4530" name="Group 10"/>
            <p:cNvGrpSpPr>
              <a:grpSpLocks/>
            </p:cNvGrpSpPr>
            <p:nvPr/>
          </p:nvGrpSpPr>
          <p:grpSpPr bwMode="auto">
            <a:xfrm>
              <a:off x="2471" y="8384"/>
              <a:ext cx="960" cy="1077"/>
              <a:chOff x="1851" y="8591"/>
              <a:chExt cx="1133" cy="1270"/>
            </a:xfrm>
          </p:grpSpPr>
          <p:grpSp>
            <p:nvGrpSpPr>
              <p:cNvPr id="64583" name="Group 11"/>
              <p:cNvGrpSpPr>
                <a:grpSpLocks noChangeAspect="1"/>
              </p:cNvGrpSpPr>
              <p:nvPr/>
            </p:nvGrpSpPr>
            <p:grpSpPr bwMode="auto">
              <a:xfrm>
                <a:off x="2026" y="8591"/>
                <a:ext cx="657" cy="680"/>
                <a:chOff x="2925" y="799"/>
                <a:chExt cx="1970" cy="2041"/>
              </a:xfrm>
            </p:grpSpPr>
            <p:sp>
              <p:nvSpPr>
                <p:cNvPr id="64585"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86"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87"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88"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9"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90"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91"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92"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84"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4531" name="Group 21"/>
            <p:cNvGrpSpPr>
              <a:grpSpLocks/>
            </p:cNvGrpSpPr>
            <p:nvPr/>
          </p:nvGrpSpPr>
          <p:grpSpPr bwMode="auto">
            <a:xfrm>
              <a:off x="3400" y="8309"/>
              <a:ext cx="713" cy="1154"/>
              <a:chOff x="3039" y="8502"/>
              <a:chExt cx="842" cy="1363"/>
            </a:xfrm>
          </p:grpSpPr>
          <p:grpSp>
            <p:nvGrpSpPr>
              <p:cNvPr id="64570" name="Group 22"/>
              <p:cNvGrpSpPr>
                <a:grpSpLocks noChangeAspect="1"/>
              </p:cNvGrpSpPr>
              <p:nvPr/>
            </p:nvGrpSpPr>
            <p:grpSpPr bwMode="auto">
              <a:xfrm>
                <a:off x="3074" y="8502"/>
                <a:ext cx="662" cy="772"/>
                <a:chOff x="3696" y="2205"/>
                <a:chExt cx="1361" cy="1588"/>
              </a:xfrm>
            </p:grpSpPr>
            <p:sp>
              <p:nvSpPr>
                <p:cNvPr id="64572"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73"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74"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5"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6"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78"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9"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0"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1"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82"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71"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4532" name="Group 35"/>
            <p:cNvGrpSpPr>
              <a:grpSpLocks/>
            </p:cNvGrpSpPr>
            <p:nvPr/>
          </p:nvGrpSpPr>
          <p:grpSpPr bwMode="auto">
            <a:xfrm>
              <a:off x="4246" y="8322"/>
              <a:ext cx="702" cy="1140"/>
              <a:chOff x="4037" y="8518"/>
              <a:chExt cx="829" cy="1346"/>
            </a:xfrm>
          </p:grpSpPr>
          <p:grpSp>
            <p:nvGrpSpPr>
              <p:cNvPr id="64558" name="Group 36"/>
              <p:cNvGrpSpPr>
                <a:grpSpLocks noChangeAspect="1"/>
              </p:cNvGrpSpPr>
              <p:nvPr/>
            </p:nvGrpSpPr>
            <p:grpSpPr bwMode="auto">
              <a:xfrm>
                <a:off x="4096" y="8518"/>
                <a:ext cx="605" cy="861"/>
                <a:chOff x="4105" y="216"/>
                <a:chExt cx="1270" cy="1808"/>
              </a:xfrm>
            </p:grpSpPr>
            <p:sp>
              <p:nvSpPr>
                <p:cNvPr id="64560"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1"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2"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3"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4"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65"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66"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67"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68"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9"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9"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4533" name="Group 48"/>
            <p:cNvGrpSpPr>
              <a:grpSpLocks/>
            </p:cNvGrpSpPr>
            <p:nvPr/>
          </p:nvGrpSpPr>
          <p:grpSpPr bwMode="auto">
            <a:xfrm>
              <a:off x="5098" y="8373"/>
              <a:ext cx="843" cy="1088"/>
              <a:chOff x="4955" y="8577"/>
              <a:chExt cx="997" cy="1285"/>
            </a:xfrm>
          </p:grpSpPr>
          <p:grpSp>
            <p:nvGrpSpPr>
              <p:cNvPr id="64545" name="Group 49"/>
              <p:cNvGrpSpPr>
                <a:grpSpLocks noChangeAspect="1"/>
              </p:cNvGrpSpPr>
              <p:nvPr/>
            </p:nvGrpSpPr>
            <p:grpSpPr bwMode="auto">
              <a:xfrm>
                <a:off x="5092" y="8577"/>
                <a:ext cx="606" cy="804"/>
                <a:chOff x="4105" y="339"/>
                <a:chExt cx="1270" cy="1685"/>
              </a:xfrm>
            </p:grpSpPr>
            <p:sp>
              <p:nvSpPr>
                <p:cNvPr id="64547"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8"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9"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0"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1"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2"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3"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4"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4555"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56"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57"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46"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4534" name="Group 62"/>
            <p:cNvGrpSpPr>
              <a:grpSpLocks/>
            </p:cNvGrpSpPr>
            <p:nvPr/>
          </p:nvGrpSpPr>
          <p:grpSpPr bwMode="auto">
            <a:xfrm>
              <a:off x="1749" y="8384"/>
              <a:ext cx="841" cy="1078"/>
              <a:chOff x="998" y="8591"/>
              <a:chExt cx="993" cy="1273"/>
            </a:xfrm>
          </p:grpSpPr>
          <p:grpSp>
            <p:nvGrpSpPr>
              <p:cNvPr id="64535" name="Group 63"/>
              <p:cNvGrpSpPr>
                <a:grpSpLocks noChangeAspect="1"/>
              </p:cNvGrpSpPr>
              <p:nvPr/>
            </p:nvGrpSpPr>
            <p:grpSpPr bwMode="auto">
              <a:xfrm>
                <a:off x="1203" y="8591"/>
                <a:ext cx="467" cy="680"/>
                <a:chOff x="4105" y="216"/>
                <a:chExt cx="1086" cy="1581"/>
              </a:xfrm>
            </p:grpSpPr>
            <p:sp>
              <p:nvSpPr>
                <p:cNvPr id="64537"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8"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0"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1"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2"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3"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36"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64520"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1"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r>
              <a:rPr lang="en-GB" sz="1000"/>
              <a:t>source: </a:t>
            </a:r>
            <a:r>
              <a:rPr lang="en-GB" sz="1000" i="0"/>
              <a:t>Liszkowski et al (2008)</a:t>
            </a:r>
          </a:p>
        </p:txBody>
      </p:sp>
      <p:pic>
        <p:nvPicPr>
          <p:cNvPr id="64522"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3"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4" name="Text Box 77"/>
          <p:cNvSpPr txBox="1">
            <a:spLocks noChangeArrowheads="1"/>
          </p:cNvSpPr>
          <p:nvPr/>
        </p:nvSpPr>
        <p:spPr bwMode="auto">
          <a:xfrm>
            <a:off x="323850" y="2808288"/>
            <a:ext cx="4176713" cy="17399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Helping by informing inextricably involves … an understanding of others</a:t>
            </a:r>
            <a:r>
              <a:rPr lang="ja-JP" altLang="en-GB" i="0"/>
              <a:t>’</a:t>
            </a:r>
            <a:r>
              <a:rPr lang="en-GB" altLang="ja-JP" i="0"/>
              <a:t> goals and … of others</a:t>
            </a:r>
            <a:r>
              <a:rPr lang="ja-JP" altLang="en-GB" i="0"/>
              <a:t>’</a:t>
            </a:r>
            <a:r>
              <a:rPr lang="en-GB" altLang="ja-JP" i="0"/>
              <a:t> ignorance.</a:t>
            </a:r>
            <a:r>
              <a:rPr lang="ja-JP" altLang="en-GB" i="0"/>
              <a:t>”</a:t>
            </a:r>
            <a:endParaRPr lang="en-GB" altLang="ja-JP" i="0"/>
          </a:p>
          <a:p>
            <a:pPr algn="r" eaLnBrk="1" hangingPunct="1"/>
            <a:r>
              <a:rPr lang="en-GB" sz="1400" i="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4527" name="Rectangle 2"/>
          <p:cNvSpPr>
            <a:spLocks noChangeArrowheads="1"/>
          </p:cNvSpPr>
          <p:nvPr/>
        </p:nvSpPr>
        <p:spPr bwMode="auto">
          <a:xfrm rot="-60000">
            <a:off x="2593840" y="3932238"/>
            <a:ext cx="1296987" cy="360362"/>
          </a:xfrm>
          <a:prstGeom prst="rect">
            <a:avLst/>
          </a:prstGeom>
          <a:solidFill>
            <a:srgbClr val="FF66FF">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64528" name="Text Box 77"/>
          <p:cNvSpPr txBox="1">
            <a:spLocks noChangeArrowheads="1"/>
          </p:cNvSpPr>
          <p:nvPr/>
        </p:nvSpPr>
        <p:spPr bwMode="auto">
          <a:xfrm>
            <a:off x="323850" y="2808288"/>
            <a:ext cx="4176713" cy="17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dirty="0"/>
              <a:t>“</a:t>
            </a:r>
            <a:r>
              <a:rPr lang="en-GB" altLang="ja-JP" i="0" dirty="0"/>
              <a:t>Helping by informing inextricably involves … an understanding of others</a:t>
            </a:r>
            <a:r>
              <a:rPr lang="ja-JP" altLang="en-GB" i="0" dirty="0"/>
              <a:t>’</a:t>
            </a:r>
            <a:r>
              <a:rPr lang="en-GB" altLang="ja-JP" i="0" dirty="0"/>
              <a:t> goals and … of others</a:t>
            </a:r>
            <a:r>
              <a:rPr lang="ja-JP" altLang="en-GB" i="0" dirty="0"/>
              <a:t>’</a:t>
            </a:r>
            <a:r>
              <a:rPr lang="en-GB" altLang="ja-JP" i="0" dirty="0"/>
              <a:t> </a:t>
            </a:r>
            <a:r>
              <a:rPr lang="en-GB" altLang="ja-JP" i="0" dirty="0">
                <a:effectLst>
                  <a:glow rad="101600">
                    <a:schemeClr val="tx1">
                      <a:alpha val="75000"/>
                    </a:schemeClr>
                  </a:glow>
                </a:effectLst>
              </a:rPr>
              <a:t>ignorance</a:t>
            </a:r>
            <a:r>
              <a:rPr lang="en-GB" altLang="ja-JP" i="0" dirty="0"/>
              <a:t>.</a:t>
            </a:r>
            <a:r>
              <a:rPr lang="ja-JP" altLang="en-GB" i="0" dirty="0"/>
              <a:t>”</a:t>
            </a:r>
            <a:endParaRPr lang="en-GB" altLang="ja-JP" i="0" dirty="0"/>
          </a:p>
          <a:p>
            <a:pPr algn="r" eaLnBrk="1" hangingPunct="1"/>
            <a:r>
              <a:rPr lang="en-GB" sz="1400" i="0" dirty="0"/>
              <a:t>(Liszkowski, Carpenter &amp; Tomasello 2008: 738-9)</a:t>
            </a:r>
          </a:p>
        </p:txBody>
      </p:sp>
    </p:spTree>
    <p:extLst>
      <p:ext uri="{BB962C8B-B14F-4D97-AF65-F5344CB8AC3E}">
        <p14:creationId xmlns:p14="http://schemas.microsoft.com/office/powerpoint/2010/main" val="2253561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58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553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554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554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5542"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5543" name="Group 8"/>
          <p:cNvGrpSpPr>
            <a:grpSpLocks/>
          </p:cNvGrpSpPr>
          <p:nvPr/>
        </p:nvGrpSpPr>
        <p:grpSpPr bwMode="auto">
          <a:xfrm>
            <a:off x="395288" y="4941888"/>
            <a:ext cx="5043487" cy="1582737"/>
            <a:chOff x="1655" y="8119"/>
            <a:chExt cx="4286" cy="1344"/>
          </a:xfrm>
        </p:grpSpPr>
        <p:sp>
          <p:nvSpPr>
            <p:cNvPr id="70759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5545" name="Group 10"/>
            <p:cNvGrpSpPr>
              <a:grpSpLocks/>
            </p:cNvGrpSpPr>
            <p:nvPr/>
          </p:nvGrpSpPr>
          <p:grpSpPr bwMode="auto">
            <a:xfrm>
              <a:off x="2471" y="8384"/>
              <a:ext cx="960" cy="1077"/>
              <a:chOff x="1851" y="8591"/>
              <a:chExt cx="1133" cy="1270"/>
            </a:xfrm>
          </p:grpSpPr>
          <p:grpSp>
            <p:nvGrpSpPr>
              <p:cNvPr id="65598" name="Group 11"/>
              <p:cNvGrpSpPr>
                <a:grpSpLocks noChangeAspect="1"/>
              </p:cNvGrpSpPr>
              <p:nvPr/>
            </p:nvGrpSpPr>
            <p:grpSpPr bwMode="auto">
              <a:xfrm>
                <a:off x="2026" y="8591"/>
                <a:ext cx="657" cy="680"/>
                <a:chOff x="2925" y="799"/>
                <a:chExt cx="1970" cy="2041"/>
              </a:xfrm>
            </p:grpSpPr>
            <p:sp>
              <p:nvSpPr>
                <p:cNvPr id="6560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0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60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60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60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559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5546" name="Group 21"/>
            <p:cNvGrpSpPr>
              <a:grpSpLocks/>
            </p:cNvGrpSpPr>
            <p:nvPr/>
          </p:nvGrpSpPr>
          <p:grpSpPr bwMode="auto">
            <a:xfrm>
              <a:off x="3400" y="8309"/>
              <a:ext cx="713" cy="1154"/>
              <a:chOff x="3039" y="8502"/>
              <a:chExt cx="842" cy="1363"/>
            </a:xfrm>
          </p:grpSpPr>
          <p:grpSp>
            <p:nvGrpSpPr>
              <p:cNvPr id="65585" name="Group 22"/>
              <p:cNvGrpSpPr>
                <a:grpSpLocks noChangeAspect="1"/>
              </p:cNvGrpSpPr>
              <p:nvPr/>
            </p:nvGrpSpPr>
            <p:grpSpPr bwMode="auto">
              <a:xfrm>
                <a:off x="3074" y="8502"/>
                <a:ext cx="662" cy="772"/>
                <a:chOff x="3696" y="2205"/>
                <a:chExt cx="1361" cy="1588"/>
              </a:xfrm>
            </p:grpSpPr>
            <p:sp>
              <p:nvSpPr>
                <p:cNvPr id="6558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9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9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9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9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559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558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5547" name="Group 35"/>
            <p:cNvGrpSpPr>
              <a:grpSpLocks/>
            </p:cNvGrpSpPr>
            <p:nvPr/>
          </p:nvGrpSpPr>
          <p:grpSpPr bwMode="auto">
            <a:xfrm>
              <a:off x="4246" y="8322"/>
              <a:ext cx="702" cy="1140"/>
              <a:chOff x="4037" y="8518"/>
              <a:chExt cx="829" cy="1346"/>
            </a:xfrm>
          </p:grpSpPr>
          <p:grpSp>
            <p:nvGrpSpPr>
              <p:cNvPr id="65573" name="Group 36"/>
              <p:cNvGrpSpPr>
                <a:grpSpLocks noChangeAspect="1"/>
              </p:cNvGrpSpPr>
              <p:nvPr/>
            </p:nvGrpSpPr>
            <p:grpSpPr bwMode="auto">
              <a:xfrm>
                <a:off x="4096" y="8518"/>
                <a:ext cx="605" cy="861"/>
                <a:chOff x="4105" y="216"/>
                <a:chExt cx="1270" cy="1808"/>
              </a:xfrm>
            </p:grpSpPr>
            <p:sp>
              <p:nvSpPr>
                <p:cNvPr id="6557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7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8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8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8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558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8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557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5548" name="Group 48"/>
            <p:cNvGrpSpPr>
              <a:grpSpLocks/>
            </p:cNvGrpSpPr>
            <p:nvPr/>
          </p:nvGrpSpPr>
          <p:grpSpPr bwMode="auto">
            <a:xfrm>
              <a:off x="5098" y="8373"/>
              <a:ext cx="843" cy="1088"/>
              <a:chOff x="4955" y="8577"/>
              <a:chExt cx="997" cy="1285"/>
            </a:xfrm>
          </p:grpSpPr>
          <p:grpSp>
            <p:nvGrpSpPr>
              <p:cNvPr id="65560" name="Group 49"/>
              <p:cNvGrpSpPr>
                <a:grpSpLocks noChangeAspect="1"/>
              </p:cNvGrpSpPr>
              <p:nvPr/>
            </p:nvGrpSpPr>
            <p:grpSpPr bwMode="auto">
              <a:xfrm>
                <a:off x="5092" y="8577"/>
                <a:ext cx="606" cy="804"/>
                <a:chOff x="4105" y="339"/>
                <a:chExt cx="1270" cy="1685"/>
              </a:xfrm>
            </p:grpSpPr>
            <p:sp>
              <p:nvSpPr>
                <p:cNvPr id="6556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6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6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6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6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557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7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557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556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5549" name="Group 62"/>
            <p:cNvGrpSpPr>
              <a:grpSpLocks/>
            </p:cNvGrpSpPr>
            <p:nvPr/>
          </p:nvGrpSpPr>
          <p:grpSpPr bwMode="auto">
            <a:xfrm>
              <a:off x="1749" y="8384"/>
              <a:ext cx="841" cy="1078"/>
              <a:chOff x="998" y="8591"/>
              <a:chExt cx="993" cy="1273"/>
            </a:xfrm>
          </p:grpSpPr>
          <p:grpSp>
            <p:nvGrpSpPr>
              <p:cNvPr id="65550" name="Group 63"/>
              <p:cNvGrpSpPr>
                <a:grpSpLocks noChangeAspect="1"/>
              </p:cNvGrpSpPr>
              <p:nvPr/>
            </p:nvGrpSpPr>
            <p:grpSpPr bwMode="auto">
              <a:xfrm>
                <a:off x="1203" y="8591"/>
                <a:ext cx="467" cy="680"/>
                <a:chOff x="4105" y="216"/>
                <a:chExt cx="1086" cy="1581"/>
              </a:xfrm>
            </p:grpSpPr>
            <p:sp>
              <p:nvSpPr>
                <p:cNvPr id="6555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5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5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5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5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555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6970941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656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6564" name="Text Box 5"/>
          <p:cNvSpPr txBox="1">
            <a:spLocks noChangeArrowheads="1"/>
          </p:cNvSpPr>
          <p:nvPr/>
        </p:nvSpPr>
        <p:spPr bwMode="auto">
          <a:xfrm>
            <a:off x="4140200" y="322263"/>
            <a:ext cx="4752975" cy="289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a:t>
            </a:r>
            <a:r>
              <a:rPr lang="en-GB" i="0" u="sng" dirty="0" smtClean="0"/>
              <a:t>5</a:t>
            </a:r>
            <a:endParaRPr lang="en-GB" i="0" dirty="0"/>
          </a:p>
        </p:txBody>
      </p:sp>
      <p:sp>
        <p:nvSpPr>
          <p:cNvPr id="6656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6566"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6568" name="Group 9"/>
            <p:cNvGrpSpPr>
              <a:grpSpLocks/>
            </p:cNvGrpSpPr>
            <p:nvPr/>
          </p:nvGrpSpPr>
          <p:grpSpPr bwMode="auto">
            <a:xfrm>
              <a:off x="2471" y="8384"/>
              <a:ext cx="960" cy="1077"/>
              <a:chOff x="1851" y="8591"/>
              <a:chExt cx="1133" cy="1270"/>
            </a:xfrm>
          </p:grpSpPr>
          <p:grpSp>
            <p:nvGrpSpPr>
              <p:cNvPr id="66621" name="Group 10"/>
              <p:cNvGrpSpPr>
                <a:grpSpLocks noChangeAspect="1"/>
              </p:cNvGrpSpPr>
              <p:nvPr/>
            </p:nvGrpSpPr>
            <p:grpSpPr bwMode="auto">
              <a:xfrm>
                <a:off x="2026" y="8591"/>
                <a:ext cx="657" cy="680"/>
                <a:chOff x="2925" y="799"/>
                <a:chExt cx="1970" cy="2041"/>
              </a:xfrm>
            </p:grpSpPr>
            <p:sp>
              <p:nvSpPr>
                <p:cNvPr id="66623"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4"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5"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6"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27"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28"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29"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30"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6622"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6569" name="Group 20"/>
            <p:cNvGrpSpPr>
              <a:grpSpLocks/>
            </p:cNvGrpSpPr>
            <p:nvPr/>
          </p:nvGrpSpPr>
          <p:grpSpPr bwMode="auto">
            <a:xfrm>
              <a:off x="3400" y="8309"/>
              <a:ext cx="713" cy="1154"/>
              <a:chOff x="3039" y="8502"/>
              <a:chExt cx="842" cy="1363"/>
            </a:xfrm>
          </p:grpSpPr>
          <p:grpSp>
            <p:nvGrpSpPr>
              <p:cNvPr id="66608" name="Group 21"/>
              <p:cNvGrpSpPr>
                <a:grpSpLocks noChangeAspect="1"/>
              </p:cNvGrpSpPr>
              <p:nvPr/>
            </p:nvGrpSpPr>
            <p:grpSpPr bwMode="auto">
              <a:xfrm>
                <a:off x="3074" y="8502"/>
                <a:ext cx="662" cy="772"/>
                <a:chOff x="3696" y="2205"/>
                <a:chExt cx="1361" cy="1588"/>
              </a:xfrm>
            </p:grpSpPr>
            <p:sp>
              <p:nvSpPr>
                <p:cNvPr id="66610"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1"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2"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3"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4"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5"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16"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17"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18"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19"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6620"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6609"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6570" name="Group 34"/>
            <p:cNvGrpSpPr>
              <a:grpSpLocks/>
            </p:cNvGrpSpPr>
            <p:nvPr/>
          </p:nvGrpSpPr>
          <p:grpSpPr bwMode="auto">
            <a:xfrm>
              <a:off x="4246" y="8322"/>
              <a:ext cx="702" cy="1140"/>
              <a:chOff x="4037" y="8518"/>
              <a:chExt cx="829" cy="1346"/>
            </a:xfrm>
          </p:grpSpPr>
          <p:grpSp>
            <p:nvGrpSpPr>
              <p:cNvPr id="66596" name="Group 35"/>
              <p:cNvGrpSpPr>
                <a:grpSpLocks noChangeAspect="1"/>
              </p:cNvGrpSpPr>
              <p:nvPr/>
            </p:nvGrpSpPr>
            <p:grpSpPr bwMode="auto">
              <a:xfrm>
                <a:off x="4096" y="8518"/>
                <a:ext cx="605" cy="861"/>
                <a:chOff x="4105" y="216"/>
                <a:chExt cx="1270" cy="1808"/>
              </a:xfrm>
            </p:grpSpPr>
            <p:sp>
              <p:nvSpPr>
                <p:cNvPr id="66598"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99"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0"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01"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2"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03"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04"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05"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6606"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607"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6597"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6571" name="Group 47"/>
            <p:cNvGrpSpPr>
              <a:grpSpLocks/>
            </p:cNvGrpSpPr>
            <p:nvPr/>
          </p:nvGrpSpPr>
          <p:grpSpPr bwMode="auto">
            <a:xfrm>
              <a:off x="5098" y="8373"/>
              <a:ext cx="843" cy="1088"/>
              <a:chOff x="4955" y="8577"/>
              <a:chExt cx="997" cy="1285"/>
            </a:xfrm>
          </p:grpSpPr>
          <p:grpSp>
            <p:nvGrpSpPr>
              <p:cNvPr id="66583" name="Group 48"/>
              <p:cNvGrpSpPr>
                <a:grpSpLocks noChangeAspect="1"/>
              </p:cNvGrpSpPr>
              <p:nvPr/>
            </p:nvGrpSpPr>
            <p:grpSpPr bwMode="auto">
              <a:xfrm>
                <a:off x="5092" y="8577"/>
                <a:ext cx="606" cy="804"/>
                <a:chOff x="4105" y="339"/>
                <a:chExt cx="1270" cy="1685"/>
              </a:xfrm>
            </p:grpSpPr>
            <p:sp>
              <p:nvSpPr>
                <p:cNvPr id="66585"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6"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7"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88"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9"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90"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91"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92"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6593"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594"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6595"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6584"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6572" name="Group 61"/>
            <p:cNvGrpSpPr>
              <a:grpSpLocks/>
            </p:cNvGrpSpPr>
            <p:nvPr/>
          </p:nvGrpSpPr>
          <p:grpSpPr bwMode="auto">
            <a:xfrm>
              <a:off x="1749" y="8384"/>
              <a:ext cx="841" cy="1078"/>
              <a:chOff x="998" y="8591"/>
              <a:chExt cx="993" cy="1273"/>
            </a:xfrm>
          </p:grpSpPr>
          <p:grpSp>
            <p:nvGrpSpPr>
              <p:cNvPr id="66573" name="Group 62"/>
              <p:cNvGrpSpPr>
                <a:grpSpLocks noChangeAspect="1"/>
              </p:cNvGrpSpPr>
              <p:nvPr/>
            </p:nvGrpSpPr>
            <p:grpSpPr bwMode="auto">
              <a:xfrm>
                <a:off x="1203" y="8591"/>
                <a:ext cx="467" cy="680"/>
                <a:chOff x="4105" y="216"/>
                <a:chExt cx="1086" cy="1581"/>
              </a:xfrm>
            </p:grpSpPr>
            <p:sp>
              <p:nvSpPr>
                <p:cNvPr id="66575"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6"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7"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78"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9"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80"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81"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82"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6574"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4989566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7587" name="Text Box 4"/>
          <p:cNvSpPr txBox="1">
            <a:spLocks noChangeArrowheads="1"/>
          </p:cNvSpPr>
          <p:nvPr/>
        </p:nvSpPr>
        <p:spPr bwMode="auto">
          <a:xfrm>
            <a:off x="395288" y="322263"/>
            <a:ext cx="3600450"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&lt;= you most recently encountered the object at that location</a:t>
            </a:r>
          </a:p>
        </p:txBody>
      </p:sp>
      <p:sp>
        <p:nvSpPr>
          <p:cNvPr id="67588" name="Text Box 5"/>
          <p:cNvSpPr txBox="1">
            <a:spLocks noChangeArrowheads="1"/>
          </p:cNvSpPr>
          <p:nvPr/>
        </p:nvSpPr>
        <p:spPr bwMode="auto">
          <a:xfrm>
            <a:off x="4140200" y="322263"/>
            <a:ext cx="475297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a:t>Principle 3:</a:t>
            </a:r>
            <a:r>
              <a:rPr lang="en-GB" i="0"/>
              <a:t>  one can</a:t>
            </a:r>
            <a:r>
              <a:rPr lang="en-GB" altLang="ja-JP" i="0"/>
              <a:t>’t goal-directedly act on an object unless one has encountered it.</a:t>
            </a:r>
          </a:p>
          <a:p>
            <a:pPr eaLnBrk="1" hangingPunct="1"/>
            <a:endParaRPr lang="en-GB" i="0" u="sng"/>
          </a:p>
          <a:p>
            <a:pPr eaLnBrk="1" hangingPunct="1"/>
            <a:r>
              <a:rPr lang="en-GB" i="0" u="sng"/>
              <a:t>Principle 4:</a:t>
            </a:r>
            <a:r>
              <a:rPr lang="en-GB" i="0"/>
              <a:t> correct registration is a condition of </a:t>
            </a:r>
            <a:r>
              <a:rPr lang="en-GB"/>
              <a:t>successful </a:t>
            </a:r>
            <a:r>
              <a:rPr lang="en-GB" i="0"/>
              <a:t>action.</a:t>
            </a:r>
          </a:p>
          <a:p>
            <a:pPr eaLnBrk="1" hangingPunct="1"/>
            <a:endParaRPr lang="en-GB" i="0" u="sng"/>
          </a:p>
          <a:p>
            <a:pPr eaLnBrk="1" hangingPunct="1"/>
            <a:r>
              <a:rPr lang="en-GB" i="0" u="sng"/>
              <a:t>Principle 5:</a:t>
            </a:r>
            <a:r>
              <a:rPr lang="en-GB" i="0"/>
              <a:t> when an agent performs a goal-directed action and the goal specifies an object, the agent will act as if the object were actually in the location she registers it at.</a:t>
            </a:r>
          </a:p>
        </p:txBody>
      </p:sp>
      <p:sp>
        <p:nvSpPr>
          <p:cNvPr id="6758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7590"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7592" name="Group 9"/>
            <p:cNvGrpSpPr>
              <a:grpSpLocks/>
            </p:cNvGrpSpPr>
            <p:nvPr/>
          </p:nvGrpSpPr>
          <p:grpSpPr bwMode="auto">
            <a:xfrm>
              <a:off x="2471" y="8384"/>
              <a:ext cx="960" cy="1077"/>
              <a:chOff x="1851" y="8591"/>
              <a:chExt cx="1133" cy="1270"/>
            </a:xfrm>
          </p:grpSpPr>
          <p:grpSp>
            <p:nvGrpSpPr>
              <p:cNvPr id="67645" name="Group 10"/>
              <p:cNvGrpSpPr>
                <a:grpSpLocks noChangeAspect="1"/>
              </p:cNvGrpSpPr>
              <p:nvPr/>
            </p:nvGrpSpPr>
            <p:grpSpPr bwMode="auto">
              <a:xfrm>
                <a:off x="2026" y="8591"/>
                <a:ext cx="657" cy="680"/>
                <a:chOff x="2925" y="799"/>
                <a:chExt cx="1970" cy="2041"/>
              </a:xfrm>
            </p:grpSpPr>
            <p:sp>
              <p:nvSpPr>
                <p:cNvPr id="67647"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8"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9"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50"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51"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52"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53"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54"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7646"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7593" name="Group 20"/>
            <p:cNvGrpSpPr>
              <a:grpSpLocks/>
            </p:cNvGrpSpPr>
            <p:nvPr/>
          </p:nvGrpSpPr>
          <p:grpSpPr bwMode="auto">
            <a:xfrm>
              <a:off x="3400" y="8309"/>
              <a:ext cx="713" cy="1154"/>
              <a:chOff x="3039" y="8502"/>
              <a:chExt cx="842" cy="1363"/>
            </a:xfrm>
          </p:grpSpPr>
          <p:grpSp>
            <p:nvGrpSpPr>
              <p:cNvPr id="67632" name="Group 21"/>
              <p:cNvGrpSpPr>
                <a:grpSpLocks noChangeAspect="1"/>
              </p:cNvGrpSpPr>
              <p:nvPr/>
            </p:nvGrpSpPr>
            <p:grpSpPr bwMode="auto">
              <a:xfrm>
                <a:off x="3074" y="8502"/>
                <a:ext cx="662" cy="772"/>
                <a:chOff x="3696" y="2205"/>
                <a:chExt cx="1361" cy="1588"/>
              </a:xfrm>
            </p:grpSpPr>
            <p:sp>
              <p:nvSpPr>
                <p:cNvPr id="67634"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5"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6"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7"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8"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9"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40"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41"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42"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43"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7644"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7633"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7594" name="Group 34"/>
            <p:cNvGrpSpPr>
              <a:grpSpLocks/>
            </p:cNvGrpSpPr>
            <p:nvPr/>
          </p:nvGrpSpPr>
          <p:grpSpPr bwMode="auto">
            <a:xfrm>
              <a:off x="4246" y="8322"/>
              <a:ext cx="702" cy="1140"/>
              <a:chOff x="4037" y="8518"/>
              <a:chExt cx="829" cy="1346"/>
            </a:xfrm>
          </p:grpSpPr>
          <p:grpSp>
            <p:nvGrpSpPr>
              <p:cNvPr id="67620" name="Group 35"/>
              <p:cNvGrpSpPr>
                <a:grpSpLocks noChangeAspect="1"/>
              </p:cNvGrpSpPr>
              <p:nvPr/>
            </p:nvGrpSpPr>
            <p:grpSpPr bwMode="auto">
              <a:xfrm>
                <a:off x="4096" y="8518"/>
                <a:ext cx="605" cy="861"/>
                <a:chOff x="4105" y="216"/>
                <a:chExt cx="1270" cy="1808"/>
              </a:xfrm>
            </p:grpSpPr>
            <p:sp>
              <p:nvSpPr>
                <p:cNvPr id="67622"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3"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4"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25"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6"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27"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28"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29"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7630"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31"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7621"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7595" name="Group 47"/>
            <p:cNvGrpSpPr>
              <a:grpSpLocks/>
            </p:cNvGrpSpPr>
            <p:nvPr/>
          </p:nvGrpSpPr>
          <p:grpSpPr bwMode="auto">
            <a:xfrm>
              <a:off x="5098" y="8373"/>
              <a:ext cx="843" cy="1088"/>
              <a:chOff x="4955" y="8577"/>
              <a:chExt cx="997" cy="1285"/>
            </a:xfrm>
          </p:grpSpPr>
          <p:grpSp>
            <p:nvGrpSpPr>
              <p:cNvPr id="67607" name="Group 48"/>
              <p:cNvGrpSpPr>
                <a:grpSpLocks noChangeAspect="1"/>
              </p:cNvGrpSpPr>
              <p:nvPr/>
            </p:nvGrpSpPr>
            <p:grpSpPr bwMode="auto">
              <a:xfrm>
                <a:off x="5092" y="8577"/>
                <a:ext cx="606" cy="804"/>
                <a:chOff x="4105" y="339"/>
                <a:chExt cx="1270" cy="1685"/>
              </a:xfrm>
            </p:grpSpPr>
            <p:sp>
              <p:nvSpPr>
                <p:cNvPr id="67609"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0"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1"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12"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3"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14"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15"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16"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7617"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18"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7619"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7608"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7596" name="Group 61"/>
            <p:cNvGrpSpPr>
              <a:grpSpLocks/>
            </p:cNvGrpSpPr>
            <p:nvPr/>
          </p:nvGrpSpPr>
          <p:grpSpPr bwMode="auto">
            <a:xfrm>
              <a:off x="1749" y="8384"/>
              <a:ext cx="841" cy="1078"/>
              <a:chOff x="998" y="8591"/>
              <a:chExt cx="993" cy="1273"/>
            </a:xfrm>
          </p:grpSpPr>
          <p:grpSp>
            <p:nvGrpSpPr>
              <p:cNvPr id="67597" name="Group 62"/>
              <p:cNvGrpSpPr>
                <a:grpSpLocks noChangeAspect="1"/>
              </p:cNvGrpSpPr>
              <p:nvPr/>
            </p:nvGrpSpPr>
            <p:grpSpPr bwMode="auto">
              <a:xfrm>
                <a:off x="1203" y="8591"/>
                <a:ext cx="467" cy="680"/>
                <a:chOff x="4105" y="216"/>
                <a:chExt cx="1086" cy="1581"/>
              </a:xfrm>
            </p:grpSpPr>
            <p:sp>
              <p:nvSpPr>
                <p:cNvPr id="67599"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0"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1"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02"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3"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04"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05"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06"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7598"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582379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
          <p:cNvSpPr txBox="1">
            <a:spLocks noChangeArrowheads="1"/>
          </p:cNvSpPr>
          <p:nvPr/>
        </p:nvSpPr>
        <p:spPr bwMode="auto">
          <a:xfrm>
            <a:off x="2051720" y="2276872"/>
            <a:ext cx="669674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assumption</a:t>
            </a:r>
            <a:endParaRPr lang="en-US" sz="9900" i="0" dirty="0">
              <a:solidFill>
                <a:schemeClr val="tx1"/>
              </a:solidFill>
              <a:effectLst>
                <a:glow rad="127000">
                  <a:schemeClr val="accent3"/>
                </a:glow>
              </a:effectLst>
              <a:cs typeface="Arial" charset="0"/>
            </a:endParaRP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
        <p:nvSpPr>
          <p:cNvPr id="11"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2"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1533652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5"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1687423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t>signature limits</a:t>
            </a:r>
          </a:p>
        </p:txBody>
      </p:sp>
      <p:sp>
        <p:nvSpPr>
          <p:cNvPr id="76802"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775267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8" name="Text Box 2"/>
          <p:cNvSpPr txBox="1">
            <a:spLocks noChangeArrowheads="1"/>
          </p:cNvSpPr>
          <p:nvPr/>
        </p:nvSpPr>
        <p:spPr bwMode="auto">
          <a:xfrm>
            <a:off x="2051720" y="2276872"/>
            <a:ext cx="669674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assumption</a:t>
            </a:r>
            <a:endParaRPr lang="en-US" sz="9900" i="0" dirty="0">
              <a:solidFill>
                <a:schemeClr val="tx1"/>
              </a:solidFill>
              <a:effectLst>
                <a:glow rad="127000">
                  <a:schemeClr val="accent3"/>
                </a:glow>
              </a:effectLst>
              <a:cs typeface="Arial" charset="0"/>
            </a:endParaRP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9046537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7826"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2398801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alpha val="75000"/>
                    </a:schemeClr>
                  </a:glow>
                </a:effectLst>
                <a:ea typeface="Arial" charset="0"/>
                <a:cs typeface="Arial" charset="0"/>
              </a:rPr>
              <a:t>1. </a:t>
            </a:r>
            <a:r>
              <a:rPr lang="en-GB" i="0" dirty="0" err="1">
                <a:solidFill>
                  <a:schemeClr val="tx1"/>
                </a:solidFill>
                <a:effectLst>
                  <a:glow rad="101600">
                    <a:schemeClr val="bg1">
                      <a:alpha val="75000"/>
                    </a:schemeClr>
                  </a:glow>
                </a:effectLst>
                <a:ea typeface="Arial" charset="0"/>
                <a:cs typeface="Arial" charset="0"/>
              </a:rPr>
              <a:t>Charly</a:t>
            </a:r>
            <a:r>
              <a:rPr lang="en-GB" i="0" dirty="0">
                <a:solidFill>
                  <a:schemeClr val="tx1"/>
                </a:solidFill>
                <a:effectLst>
                  <a:glow rad="101600">
                    <a:schemeClr val="bg1">
                      <a:alpha val="75000"/>
                    </a:schemeClr>
                  </a:glow>
                </a:effectLst>
                <a:ea typeface="Arial" charset="0"/>
                <a:cs typeface="Arial" charset="0"/>
              </a:rPr>
              <a:t> is Samantha</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2. </a:t>
            </a:r>
            <a:r>
              <a:rPr lang="en-US" i="0" dirty="0">
                <a:solidFill>
                  <a:schemeClr val="tx1"/>
                </a:solidFill>
                <a:effectLst>
                  <a:glow rad="101600">
                    <a:schemeClr val="bg1">
                      <a:alpha val="75000"/>
                    </a:schemeClr>
                  </a:glow>
                </a:effectLst>
                <a:ea typeface="Arial" charset="0"/>
                <a:cs typeface="Arial" charset="0"/>
              </a:rPr>
              <a:t>Mitch believes that </a:t>
            </a:r>
            <a:r>
              <a:rPr lang="en-US" i="0" dirty="0" err="1">
                <a:solidFill>
                  <a:schemeClr val="tx1"/>
                </a:solidFill>
                <a:effectLst>
                  <a:glow rad="101600">
                    <a:schemeClr val="bg1">
                      <a:alpha val="75000"/>
                    </a:schemeClr>
                  </a:glow>
                </a:effectLst>
                <a:ea typeface="Arial" charset="0"/>
                <a:cs typeface="Arial" charset="0"/>
              </a:rPr>
              <a:t>Charly</a:t>
            </a:r>
            <a:r>
              <a:rPr lang="en-US" i="0" dirty="0">
                <a:solidFill>
                  <a:schemeClr val="tx1"/>
                </a:solidFill>
                <a:effectLst>
                  <a:glow rad="101600">
                    <a:schemeClr val="bg1">
                      <a:alpha val="75000"/>
                    </a:schemeClr>
                  </a:glow>
                </a:effectLst>
                <a:ea typeface="Arial" charset="0"/>
                <a:cs typeface="Arial" charset="0"/>
              </a:rPr>
              <a:t> is in Baltimore</a:t>
            </a: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3. Mitch believes that Samantha is in Baltimore</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(1) &amp; (2) </a:t>
            </a:r>
            <a:r>
              <a:rPr lang="en-GB" i="0" dirty="0" err="1">
                <a:solidFill>
                  <a:schemeClr val="tx1"/>
                </a:solidFill>
                <a:effectLst>
                  <a:glow rad="101600">
                    <a:schemeClr val="bg1">
                      <a:alpha val="75000"/>
                    </a:schemeClr>
                  </a:glow>
                </a:effectLst>
                <a:ea typeface="Arial" charset="0"/>
                <a:cs typeface="Arial" charset="0"/>
                <a:sym typeface="Symbol" charset="2"/>
              </a:rPr>
              <a:t></a:t>
            </a:r>
            <a:r>
              <a:rPr lang="en-GB" i="0" dirty="0">
                <a:solidFill>
                  <a:schemeClr val="tx1"/>
                </a:solidFill>
                <a:effectLst>
                  <a:glow rad="101600">
                    <a:schemeClr val="bg1">
                      <a:alpha val="75000"/>
                    </a:schemeClr>
                  </a:glow>
                </a:effectLst>
                <a:ea typeface="Arial" charset="0"/>
                <a:cs typeface="Arial" charset="0"/>
                <a:sym typeface="Symbol" charset="2"/>
              </a:rPr>
              <a:t> (3)</a:t>
            </a:r>
          </a:p>
        </p:txBody>
      </p:sp>
      <p:sp>
        <p:nvSpPr>
          <p:cNvPr id="78851"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032580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987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987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9876"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1357359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6"/>
          <p:cNvSpPr txBox="1">
            <a:spLocks noChangeArrowheads="1"/>
          </p:cNvSpPr>
          <p:nvPr/>
        </p:nvSpPr>
        <p:spPr bwMode="auto">
          <a:xfrm>
            <a:off x="755650" y="2636838"/>
            <a:ext cx="245297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a:t>Subjects represent </a:t>
            </a:r>
            <a:br>
              <a:rPr lang="en-GB" i="0" dirty="0"/>
            </a:br>
            <a:r>
              <a:rPr lang="en-GB" i="0" dirty="0" smtClean="0"/>
              <a:t>registration only</a:t>
            </a:r>
            <a:endParaRPr lang="en-GB" i="0" dirty="0"/>
          </a:p>
          <a:p>
            <a:pPr eaLnBrk="1" hangingPunct="1"/>
            <a:endParaRPr lang="en-GB" i="0" dirty="0"/>
          </a:p>
          <a:p>
            <a:pPr eaLnBrk="1" hangingPunct="1"/>
            <a:r>
              <a:rPr lang="en-GB" i="0" dirty="0"/>
              <a:t>Subjects represent </a:t>
            </a:r>
            <a:br>
              <a:rPr lang="en-GB" i="0" dirty="0"/>
            </a:br>
            <a:r>
              <a:rPr lang="en-GB" i="0" dirty="0"/>
              <a:t>beliefs</a:t>
            </a:r>
          </a:p>
        </p:txBody>
      </p:sp>
      <p:sp>
        <p:nvSpPr>
          <p:cNvPr id="80898"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80899"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80900"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1"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fail</a:t>
            </a:r>
          </a:p>
        </p:txBody>
      </p:sp>
      <p:sp>
        <p:nvSpPr>
          <p:cNvPr id="80902"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3"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cxnSp>
        <p:nvCxnSpPr>
          <p:cNvPr id="80904"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5"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6"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7706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3926301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0" y="415529"/>
            <a:ext cx="9144000" cy="5317727"/>
            <a:chOff x="6156176" y="116632"/>
            <a:chExt cx="2987824" cy="173758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grpSp>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733326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b_identity_2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098"/>
            <a:ext cx="8570408" cy="6152498"/>
          </a:xfrm>
          <a:prstGeom prst="rect">
            <a:avLst/>
          </a:prstGeom>
        </p:spPr>
      </p:pic>
      <p:pic>
        <p:nvPicPr>
          <p:cNvPr id="18" name="Picture 17"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204">
            <a:off x="900801" y="3555350"/>
            <a:ext cx="2014217" cy="1925680"/>
          </a:xfrm>
          <a:prstGeom prst="rect">
            <a:avLst/>
          </a:prstGeom>
        </p:spPr>
      </p:pic>
      <p:sp>
        <p:nvSpPr>
          <p:cNvPr id="4"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9166426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5"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152043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6"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389708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123893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62955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11" name="Oval 10"/>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15302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2" name="Oval 1"/>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Text Box 3"/>
          <p:cNvSpPr txBox="1">
            <a:spLocks noChangeArrowheads="1"/>
          </p:cNvSpPr>
          <p:nvPr/>
        </p:nvSpPr>
        <p:spPr bwMode="auto">
          <a:xfrm rot="21133119">
            <a:off x="280420" y="2310586"/>
            <a:ext cx="2016224" cy="769441"/>
          </a:xfrm>
          <a:prstGeom prst="rect">
            <a:avLst/>
          </a:prstGeom>
          <a:solidFill>
            <a:srgbClr val="FF66FF"/>
          </a:solidFill>
          <a:ln>
            <a:solidFill>
              <a:schemeClr val="tx1"/>
            </a:solid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we predict </a:t>
            </a:r>
            <a:r>
              <a:rPr lang="en-GB" i="0" dirty="0" err="1" smtClean="0">
                <a:effectLst>
                  <a:glow rad="101600">
                    <a:schemeClr val="tx1">
                      <a:alpha val="75000"/>
                    </a:schemeClr>
                  </a:glow>
                </a:effectLst>
              </a:rPr>
              <a:t>Ss</a:t>
            </a:r>
            <a:r>
              <a:rPr lang="en-GB" i="0" dirty="0" smtClean="0">
                <a:effectLst>
                  <a:glow rad="101600">
                    <a:schemeClr val="tx1">
                      <a:alpha val="75000"/>
                    </a:schemeClr>
                  </a:glow>
                </a:effectLst>
              </a:rPr>
              <a:t> will look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7758635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8946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591848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4711138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7600540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21" name="Oval 20"/>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22" name="Oval 21"/>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530719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25" name="TextBox 24"/>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26" name="Rectangle 25"/>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29" name="TextBox 28"/>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30" name="TextBox 29"/>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3" name="Oval 32"/>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4" name="Oval 33"/>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19025118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323871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2463746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t>“chimpanzees probably do not understand others in terms of a fully human-like belief–desire psychology” </a:t>
            </a:r>
          </a:p>
          <a:p>
            <a:pPr algn="r"/>
            <a:r>
              <a:rPr lang="en-US" altLang="ja-JP" i="0" dirty="0"/>
              <a:t>(Call and Tomasello 2008)</a:t>
            </a:r>
            <a:endParaRPr lang="en-GB" i="0" dirty="0"/>
          </a:p>
        </p:txBody>
      </p:sp>
    </p:spTree>
    <p:extLst>
      <p:ext uri="{BB962C8B-B14F-4D97-AF65-F5344CB8AC3E}">
        <p14:creationId xmlns:p14="http://schemas.microsoft.com/office/powerpoint/2010/main" val="3932393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grpSp>
        <p:nvGrpSpPr>
          <p:cNvPr id="36" name="Group 35"/>
          <p:cNvGrpSpPr/>
          <p:nvPr/>
        </p:nvGrpSpPr>
        <p:grpSpPr>
          <a:xfrm>
            <a:off x="755576" y="3717031"/>
            <a:ext cx="2614474" cy="2736305"/>
            <a:chOff x="899592" y="1700808"/>
            <a:chExt cx="3507234" cy="3670667"/>
          </a:xfrm>
        </p:grpSpPr>
        <p:sp>
          <p:nvSpPr>
            <p:cNvPr id="37" name="Rectangle 36"/>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Rectangle 37"/>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TextBox 38"/>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40" name="TextBox 39"/>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41" name="Rectangle 40"/>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2" name="Rectangle 41"/>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3" name="TextBox 42"/>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44" name="TextBox 43"/>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45" name="TextBox 44"/>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6" name="TextBox 45"/>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Tree>
    <p:extLst>
      <p:ext uri="{BB962C8B-B14F-4D97-AF65-F5344CB8AC3E}">
        <p14:creationId xmlns:p14="http://schemas.microsoft.com/office/powerpoint/2010/main" val="1310466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Box 20"/>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2" name="TextBox 2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grpSp>
        <p:nvGrpSpPr>
          <p:cNvPr id="6" name="Group 5"/>
          <p:cNvGrpSpPr/>
          <p:nvPr/>
        </p:nvGrpSpPr>
        <p:grpSpPr>
          <a:xfrm>
            <a:off x="755576" y="3717031"/>
            <a:ext cx="2614474" cy="2736305"/>
            <a:chOff x="899592" y="1700808"/>
            <a:chExt cx="3507234" cy="3670667"/>
          </a:xfrm>
        </p:grpSpPr>
        <p:sp>
          <p:nvSpPr>
            <p:cNvPr id="23" name="Rectangle 22"/>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Box 24"/>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26" name="TextBox 25"/>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27" name="Rectangle 26"/>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Box 28"/>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30" name="TextBox 29"/>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31" name="TextBox 30"/>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2" name="TextBox 31"/>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
        <p:nvSpPr>
          <p:cNvPr id="34" name="Rectangle 33"/>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TextBox 35"/>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37" name="TextBox 36"/>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38" name="Rectangle 37"/>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Rectangle 38"/>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Box 39"/>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41" name="TextBox 40"/>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42" name="TextBox 41"/>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3" name="TextBox 42"/>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44" name="Straight Connector 43"/>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60677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752254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221332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4461281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6057840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2" descr="P7180704"/>
          <p:cNvPicPr>
            <a:picLocks noChangeAspect="1" noChangeArrowheads="1"/>
          </p:cNvPicPr>
          <p:nvPr/>
        </p:nvPicPr>
        <p:blipFill>
          <a:blip r:embed="rId2">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058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P7180704"/>
          <p:cNvPicPr>
            <a:picLocks noChangeAspect="1" noChangeArrowheads="1"/>
          </p:cNvPicPr>
          <p:nvPr/>
        </p:nvPicPr>
        <p:blipFill>
          <a:blip r:embed="rId2">
            <a:alphaModFix amt="34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alpha val="34000"/>
                  </a:schemeClr>
                </a:solidFill>
                <a:effectLst>
                  <a:glow rad="127000">
                    <a:schemeClr val="accent3">
                      <a:alpha val="34000"/>
                    </a:schemeClr>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bg1">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bg1">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19796426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P7180704"/>
          <p:cNvPicPr>
            <a:picLocks noChangeAspect="1" noChangeArrowheads="1"/>
          </p:cNvPicPr>
          <p:nvPr/>
        </p:nvPicPr>
        <p:blipFill>
          <a:blip r:embed="rId3">
            <a:alphaModFix amt="34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Explain the emergence, in evolution or development, of full-blown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alpha val="34000"/>
                  </a:schemeClr>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Tree>
    <p:extLst>
      <p:ext uri="{BB962C8B-B14F-4D97-AF65-F5344CB8AC3E}">
        <p14:creationId xmlns:p14="http://schemas.microsoft.com/office/powerpoint/2010/main" val="1568964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9">
            <a:extLst>
              <a:ext uri="{BEBA8EAE-BF5A-486C-A8C5-ECC9F3942E4B}">
                <a14:imgProps xmlns:a14="http://schemas.microsoft.com/office/drawing/2010/main">
                  <a14:imgLayer r:embed="rId10">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1">
            <a:grayscl/>
            <a:extLst>
              <a:ext uri="{BEBA8EAE-BF5A-486C-A8C5-ECC9F3942E4B}">
                <a14:imgProps xmlns:a14="http://schemas.microsoft.com/office/drawing/2010/main">
                  <a14:imgLayer r:embed="rId12">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599001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4014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Explain the emergence, in evolution or development, of full-blown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51520" y="281910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539552" y="407707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a:t>
            </a:r>
            <a:r>
              <a:rPr lang="en-GB" i="0" dirty="0" smtClean="0">
                <a:effectLst>
                  <a:glow rad="101600">
                    <a:schemeClr val="tx1">
                      <a:alpha val="75000"/>
                    </a:schemeClr>
                  </a:glow>
                </a:effectLst>
              </a:rPr>
              <a:t>of mind cognition </a:t>
            </a:r>
            <a:r>
              <a:rPr lang="en-GB" i="0" dirty="0" smtClean="0">
                <a:effectLst>
                  <a:glow rad="101600">
                    <a:schemeClr val="tx1">
                      <a:alpha val="75000"/>
                    </a:schemeClr>
                  </a:glow>
                </a:effectLst>
              </a:rPr>
              <a:t>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0760413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Explain the emergence, in evolution or development, of full-blown theory of mind cognition.</a:t>
            </a:r>
            <a:endParaRPr lang="en-GB" dirty="0">
              <a:effectLst>
                <a:glow rad="101600">
                  <a:schemeClr val="tx1">
                    <a:alpha val="75000"/>
                  </a:schemeClr>
                </a:glow>
              </a:effectLst>
            </a:endParaRPr>
          </a:p>
        </p:txBody>
      </p:sp>
      <p:sp>
        <p:nvSpPr>
          <p:cNvPr id="6" name="Rectangle 5"/>
          <p:cNvSpPr/>
          <p:nvPr/>
        </p:nvSpPr>
        <p:spPr bwMode="auto">
          <a:xfrm>
            <a:off x="5148064" y="4077072"/>
            <a:ext cx="86409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bwMode="auto">
          <a:xfrm>
            <a:off x="539552" y="4437112"/>
            <a:ext cx="86409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251520" y="281910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539552" y="407707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a:t>
            </a:r>
            <a:r>
              <a:rPr lang="en-GB" i="0" dirty="0" smtClean="0">
                <a:effectLst>
                  <a:glow rad="101600">
                    <a:schemeClr val="tx1">
                      <a:alpha val="75000"/>
                    </a:schemeClr>
                  </a:glow>
                </a:effectLst>
              </a:rPr>
              <a:t>of mind cognition </a:t>
            </a:r>
            <a:r>
              <a:rPr lang="en-GB" i="0" dirty="0" smtClean="0">
                <a:effectLst>
                  <a:glow rad="101600">
                    <a:schemeClr val="tx1">
                      <a:alpha val="75000"/>
                    </a:schemeClr>
                  </a:glow>
                </a:effectLst>
              </a:rPr>
              <a:t>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507918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41316888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103011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8880714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pic>
        <p:nvPicPr>
          <p:cNvPr id="5" name="Picture 4" descr="table_cat_glass_inv.jpg"/>
          <p:cNvPicPr>
            <a:picLocks noChangeAspect="1"/>
          </p:cNvPicPr>
          <p:nvPr/>
        </p:nvPicPr>
        <p:blipFill>
          <a:blip r:embed="rId3">
            <a:lum/>
            <a:alphaModFix/>
          </a:blip>
          <a:stretch>
            <a:fillRect/>
          </a:stretch>
        </p:blipFill>
        <p:spPr>
          <a:xfrm>
            <a:off x="2743201" y="3006156"/>
            <a:ext cx="5454399" cy="3679825"/>
          </a:xfrm>
          <a:prstGeom prst="rect">
            <a:avLst/>
          </a:prstGeom>
        </p:spPr>
      </p:pic>
      <p:pic>
        <p:nvPicPr>
          <p:cNvPr id="6" name="Picture 5" descr="ayesha_beatrice_oh_inv.jpg"/>
          <p:cNvPicPr>
            <a:picLocks noChangeAspect="1"/>
          </p:cNvPicPr>
          <p:nvPr/>
        </p:nvPicPr>
        <p:blipFill>
          <a:blip r:embed="rId4">
            <a:lum bright="5000" contrast="10000"/>
          </a:blip>
          <a:stretch>
            <a:fillRect/>
          </a:stretch>
        </p:blipFill>
        <p:spPr>
          <a:xfrm>
            <a:off x="152400" y="3505202"/>
            <a:ext cx="2622550" cy="3180779"/>
          </a:xfrm>
          <a:prstGeom prst="rect">
            <a:avLst/>
          </a:prstGeom>
        </p:spPr>
      </p:pic>
    </p:spTree>
    <p:extLst>
      <p:ext uri="{BB962C8B-B14F-4D97-AF65-F5344CB8AC3E}">
        <p14:creationId xmlns:p14="http://schemas.microsoft.com/office/powerpoint/2010/main" val="30913468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pic>
        <p:nvPicPr>
          <p:cNvPr id="3" name="Picture 2" descr="table_cat_glass_inv.jpg"/>
          <p:cNvPicPr>
            <a:picLocks noChangeAspect="1"/>
          </p:cNvPicPr>
          <p:nvPr/>
        </p:nvPicPr>
        <p:blipFill>
          <a:blip r:embed="rId3">
            <a:lum/>
            <a:alphaModFix/>
          </a:blip>
          <a:stretch>
            <a:fillRect/>
          </a:stretch>
        </p:blipFill>
        <p:spPr>
          <a:xfrm>
            <a:off x="2743201" y="3006156"/>
            <a:ext cx="5454399" cy="3679825"/>
          </a:xfrm>
          <a:prstGeom prst="rect">
            <a:avLst/>
          </a:prstGeom>
        </p:spPr>
      </p:pic>
      <p:pic>
        <p:nvPicPr>
          <p:cNvPr id="4" name="Picture 3" descr="ayesha_beatrice_oh_inv.jpg"/>
          <p:cNvPicPr>
            <a:picLocks noChangeAspect="1"/>
          </p:cNvPicPr>
          <p:nvPr/>
        </p:nvPicPr>
        <p:blipFill>
          <a:blip r:embed="rId4">
            <a:lum bright="5000" contrast="10000"/>
          </a:blip>
          <a:stretch>
            <a:fillRect/>
          </a:stretch>
        </p:blipFill>
        <p:spPr>
          <a:xfrm>
            <a:off x="152400" y="3505202"/>
            <a:ext cx="2622550" cy="3180779"/>
          </a:xfrm>
          <a:prstGeom prst="rect">
            <a:avLst/>
          </a:prstGeom>
        </p:spPr>
      </p:pic>
    </p:spTree>
    <p:extLst>
      <p:ext uri="{BB962C8B-B14F-4D97-AF65-F5344CB8AC3E}">
        <p14:creationId xmlns:p14="http://schemas.microsoft.com/office/powerpoint/2010/main" val="32945246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1" name="Rectangle 10"/>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6" name="Rectangle 15"/>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56237</TotalTime>
  <Words>7367</Words>
  <Application>Microsoft Macintosh PowerPoint</Application>
  <PresentationFormat>On-screen Show (4:3)</PresentationFormat>
  <Paragraphs>884</Paragraphs>
  <Slides>122</Slides>
  <Notes>62</Notes>
  <HiddenSlides>0</HiddenSlides>
  <MMClips>0</MMClips>
  <ScaleCrop>false</ScaleCrop>
  <HeadingPairs>
    <vt:vector size="4" baseType="variant">
      <vt:variant>
        <vt:lpstr>Theme</vt:lpstr>
      </vt:variant>
      <vt:variant>
        <vt:i4>1</vt:i4>
      </vt:variant>
      <vt:variant>
        <vt:lpstr>Slide Titles</vt:lpstr>
      </vt:variant>
      <vt:variant>
        <vt:i4>122</vt:i4>
      </vt:variant>
    </vt:vector>
  </HeadingPairs>
  <TitlesOfParts>
    <vt:vector size="1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1836</cp:revision>
  <cp:lastPrinted>2011-11-14T22:03:50Z</cp:lastPrinted>
  <dcterms:created xsi:type="dcterms:W3CDTF">2010-11-22T10:27:15Z</dcterms:created>
  <dcterms:modified xsi:type="dcterms:W3CDTF">2011-11-15T18:59:15Z</dcterms:modified>
  <cp:category/>
</cp:coreProperties>
</file>